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4"/>
  </p:sldMasterIdLst>
  <p:notesMasterIdLst>
    <p:notesMasterId r:id="rId33"/>
  </p:notesMasterIdLst>
  <p:sldIdLst>
    <p:sldId id="256" r:id="rId5"/>
    <p:sldId id="262" r:id="rId6"/>
    <p:sldId id="257" r:id="rId7"/>
    <p:sldId id="344" r:id="rId8"/>
    <p:sldId id="345" r:id="rId9"/>
    <p:sldId id="258" r:id="rId10"/>
    <p:sldId id="346" r:id="rId11"/>
    <p:sldId id="367" r:id="rId12"/>
    <p:sldId id="364" r:id="rId13"/>
    <p:sldId id="368" r:id="rId14"/>
    <p:sldId id="347" r:id="rId15"/>
    <p:sldId id="348" r:id="rId16"/>
    <p:sldId id="349" r:id="rId17"/>
    <p:sldId id="354" r:id="rId18"/>
    <p:sldId id="357" r:id="rId19"/>
    <p:sldId id="355" r:id="rId20"/>
    <p:sldId id="358" r:id="rId21"/>
    <p:sldId id="361" r:id="rId22"/>
    <p:sldId id="360" r:id="rId23"/>
    <p:sldId id="350" r:id="rId24"/>
    <p:sldId id="366" r:id="rId25"/>
    <p:sldId id="362" r:id="rId26"/>
    <p:sldId id="365" r:id="rId27"/>
    <p:sldId id="369" r:id="rId28"/>
    <p:sldId id="370" r:id="rId29"/>
    <p:sldId id="352" r:id="rId30"/>
    <p:sldId id="363" r:id="rId31"/>
    <p:sldId id="264" r:id="rId32"/>
  </p:sldIdLst>
  <p:sldSz cx="9144000" cy="5143500" type="screen16x9"/>
  <p:notesSz cx="6858000" cy="9144000"/>
  <p:embeddedFontLst>
    <p:embeddedFont>
      <p:font typeface="Livvic" pitchFamily="2" charset="0"/>
      <p:regular r:id="rId34"/>
      <p:bold r:id="rId35"/>
      <p:italic r:id="rId36"/>
      <p:boldItalic r:id="rId37"/>
    </p:embeddedFont>
    <p:embeddedFont>
      <p:font typeface="Roboto Condensed" panose="02000000000000000000" pitchFamily="2" charset="0"/>
      <p:regular r:id="rId38"/>
      <p:bold r:id="rId39"/>
      <p:italic r:id="rId40"/>
      <p:boldItalic r:id="rId41"/>
    </p:embeddedFont>
    <p:embeddedFont>
      <p:font typeface="Roboto Condensed Light" panose="02000000000000000000" pitchFamily="2" charset="0"/>
      <p:regular r:id="rId42"/>
      <p:bold r:id="rId43"/>
      <p:italic r:id="rId44"/>
      <p:boldItalic r:id="rId45"/>
    </p:embeddedFont>
    <p:embeddedFont>
      <p:font typeface="Squada One"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6B04CB-41E9-C903-2F88-D6915C081900}" v="2" dt="2025-07-03T19:40:55.027"/>
    <p1510:client id="{D561AF21-39D4-6065-5D12-9C0E55C6EF44}" v="2" dt="2025-07-03T19:40:04.052"/>
  </p1510:revLst>
</p1510:revInfo>
</file>

<file path=ppt/tableStyles.xml><?xml version="1.0" encoding="utf-8"?>
<a:tblStyleLst xmlns:a="http://schemas.openxmlformats.org/drawingml/2006/main" def="{48ACEAA7-F362-43FB-882F-BFDAAEC68AA5}">
  <a:tblStyle styleId="{48ACEAA7-F362-43FB-882F-BFDAAEC68A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4DE3275E-7ABC-0308-45DC-234BB712B761}"/>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A81D0949-4EF1-DFAB-87C1-A7C57888AA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24DAE2DC-F500-2A10-0777-57A0043CB9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5180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D8C7AD9B-9491-9F7A-D8AB-B43FCECA5A06}"/>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27969804-EFBE-261D-45E8-D746E75E6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B15AE30D-061C-38E5-D540-E5EE1AB19A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492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B386BC13-528C-CFED-66BA-8A3476FC3BF1}"/>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ED31D9FD-6106-8DF6-35A9-CCDF0AF187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66D7EC03-2911-1E9E-2BCA-F46F92ED33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95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159078B9-66AB-7928-08B4-3CE750A8A41C}"/>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EBECC2F0-D7A0-6B05-EC64-5C70E0EFDF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EF9DB380-C6E8-1EF2-92D5-DFF623E1CB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38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02B6CD0C-B4C2-A290-BCF5-24DD8F385A72}"/>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5BEFB67A-8D90-362A-9044-C7D3CFFE3E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EBE900FE-785D-ADAB-0125-182DEF4DE9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541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EE7DC8B2-1E54-363C-A6ED-5E8780B64752}"/>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64CB69FD-E056-AD13-FFF2-83C251F833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CA41CA2E-56B4-43B4-7587-9389416B80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619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5481B1A4-4586-92F9-9AEF-702039E7DE5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1CC2A128-64E0-5545-7636-9DFDD0A370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DBFA37F2-E08E-F0B8-6A02-885D34CF43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452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83125215-5BBE-F42F-68A4-249514F5128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3C376BDE-5053-1D00-8500-B98BDB5518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ABF70B3D-1BF9-692B-F211-5AD46EC54A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83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A58F19AD-CCBF-3759-2863-580F72EDFE8D}"/>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3AA0FB88-49D8-0F64-5463-9FF436BC56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4F2D7796-9959-4C20-FFE5-97FEB65F48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272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8BD64AB0-99F2-4F1A-50EA-FD7834E8870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3CD507F3-00C8-D803-0C38-02FE05A157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224AFDE4-6DCD-C3BC-3A8A-37A72098D1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550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a39e48574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A18AAEB2-BE76-F072-E34A-05B179D34344}"/>
            </a:ext>
          </a:extLst>
        </p:cNvPr>
        <p:cNvGrpSpPr/>
        <p:nvPr/>
      </p:nvGrpSpPr>
      <p:grpSpPr>
        <a:xfrm>
          <a:off x="0" y="0"/>
          <a:ext cx="0" cy="0"/>
          <a:chOff x="0" y="0"/>
          <a:chExt cx="0" cy="0"/>
        </a:xfrm>
      </p:grpSpPr>
      <p:sp>
        <p:nvSpPr>
          <p:cNvPr id="822" name="Google Shape;822;ga39e485748_0_10:notes">
            <a:extLst>
              <a:ext uri="{FF2B5EF4-FFF2-40B4-BE49-F238E27FC236}">
                <a16:creationId xmlns:a16="http://schemas.microsoft.com/office/drawing/2014/main" id="{3EE74711-8FF5-B392-0CD0-49047FDBA4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a:extLst>
              <a:ext uri="{FF2B5EF4-FFF2-40B4-BE49-F238E27FC236}">
                <a16:creationId xmlns:a16="http://schemas.microsoft.com/office/drawing/2014/main" id="{109F4BD6-EEBD-42F4-6012-17A010A685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836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04FB47F5-A59D-BE51-E475-CD8D9A54F303}"/>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2FEDECFF-6C13-0535-E773-056534F096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7AEF277D-4F3B-4604-2944-B26AD22410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308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1096B15C-F690-370C-6684-3152811B6FE2}"/>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8DB3715C-5FE0-8CA2-DED7-52CDA09EA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AA810497-CE9A-A852-9989-CC3481B32A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045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B7435269-BF71-07A5-171A-5EE012B9D209}"/>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1F2A1BAE-AA0B-14EB-1EFF-CBE020D324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85499F98-C71D-E170-D1A8-47A54A593E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261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FAFDCEC8-B6D7-B37C-37EA-C5FBC80E4DD9}"/>
            </a:ext>
          </a:extLst>
        </p:cNvPr>
        <p:cNvGrpSpPr/>
        <p:nvPr/>
      </p:nvGrpSpPr>
      <p:grpSpPr>
        <a:xfrm>
          <a:off x="0" y="0"/>
          <a:ext cx="0" cy="0"/>
          <a:chOff x="0" y="0"/>
          <a:chExt cx="0" cy="0"/>
        </a:xfrm>
      </p:grpSpPr>
      <p:sp>
        <p:nvSpPr>
          <p:cNvPr id="822" name="Google Shape;822;ga39e485748_0_10:notes">
            <a:extLst>
              <a:ext uri="{FF2B5EF4-FFF2-40B4-BE49-F238E27FC236}">
                <a16:creationId xmlns:a16="http://schemas.microsoft.com/office/drawing/2014/main" id="{4D3D8760-5F6A-D32F-B2E4-C9C43AED44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a:extLst>
              <a:ext uri="{FF2B5EF4-FFF2-40B4-BE49-F238E27FC236}">
                <a16:creationId xmlns:a16="http://schemas.microsoft.com/office/drawing/2014/main" id="{0317D14F-EB8B-B2C5-B096-E9365A2ED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077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67B36266-C2E2-8FF8-427C-5C687EA6581D}"/>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47C9765F-A306-3DCB-3769-4DF938C4E5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7BED189C-4CC6-DA7B-9436-DDF60257A8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980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E6ECCC41-522A-1682-4453-500A6F311ED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C8AFE5E3-03C5-8532-81BE-94C9EBA041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9FC8A4C4-9807-DC29-08F3-6077E74C3B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547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42E8F957-3110-91B5-F485-404EDBD102B2}"/>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AB69D10C-2FBC-468D-EB12-72F8C2F8F8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FEA35CDC-5904-2CBA-098E-E46E49CB54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866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39e48574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39e48574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55f6d730f1d2774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BD41D455-464D-A07B-9AA7-69BA114BBFE9}"/>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097C51F4-05AA-56BE-ED10-A02398639C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28786D28-A39A-A13B-4CEF-873B73792D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888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661058CA-DC00-F944-7C53-549FCD91E80E}"/>
            </a:ext>
          </a:extLst>
        </p:cNvPr>
        <p:cNvGrpSpPr/>
        <p:nvPr/>
      </p:nvGrpSpPr>
      <p:grpSpPr>
        <a:xfrm>
          <a:off x="0" y="0"/>
          <a:ext cx="0" cy="0"/>
          <a:chOff x="0" y="0"/>
          <a:chExt cx="0" cy="0"/>
        </a:xfrm>
      </p:grpSpPr>
      <p:sp>
        <p:nvSpPr>
          <p:cNvPr id="822" name="Google Shape;822;ga39e485748_0_10:notes">
            <a:extLst>
              <a:ext uri="{FF2B5EF4-FFF2-40B4-BE49-F238E27FC236}">
                <a16:creationId xmlns:a16="http://schemas.microsoft.com/office/drawing/2014/main" id="{A57D1739-88FF-7AA5-4B95-ED820DAE5C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a:extLst>
              <a:ext uri="{FF2B5EF4-FFF2-40B4-BE49-F238E27FC236}">
                <a16:creationId xmlns:a16="http://schemas.microsoft.com/office/drawing/2014/main" id="{AF5A1209-5919-C0DA-7180-E5AD480363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2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a39e4857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a39e4857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C1E7B8FF-7862-2585-6061-D27BB653D858}"/>
            </a:ext>
          </a:extLst>
        </p:cNvPr>
        <p:cNvGrpSpPr/>
        <p:nvPr/>
      </p:nvGrpSpPr>
      <p:grpSpPr>
        <a:xfrm>
          <a:off x="0" y="0"/>
          <a:ext cx="0" cy="0"/>
          <a:chOff x="0" y="0"/>
          <a:chExt cx="0" cy="0"/>
        </a:xfrm>
      </p:grpSpPr>
      <p:sp>
        <p:nvSpPr>
          <p:cNvPr id="822" name="Google Shape;822;ga39e485748_0_10:notes">
            <a:extLst>
              <a:ext uri="{FF2B5EF4-FFF2-40B4-BE49-F238E27FC236}">
                <a16:creationId xmlns:a16="http://schemas.microsoft.com/office/drawing/2014/main" id="{78056E5F-7E7D-6654-42CD-02698B2F7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a:extLst>
              <a:ext uri="{FF2B5EF4-FFF2-40B4-BE49-F238E27FC236}">
                <a16:creationId xmlns:a16="http://schemas.microsoft.com/office/drawing/2014/main" id="{0776E07E-F49F-250F-447A-5C1F588427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52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358CE48C-A172-9B56-10E5-8B2B8B189F35}"/>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C030EA52-2089-0720-0CEF-BC95E352C1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BFC6EE0D-1B00-E8A3-51C6-BC5253FD98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72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18A4EA45-221A-8318-B3FC-73E1B5369C34}"/>
            </a:ext>
          </a:extLst>
        </p:cNvPr>
        <p:cNvGrpSpPr/>
        <p:nvPr/>
      </p:nvGrpSpPr>
      <p:grpSpPr>
        <a:xfrm>
          <a:off x="0" y="0"/>
          <a:ext cx="0" cy="0"/>
          <a:chOff x="0" y="0"/>
          <a:chExt cx="0" cy="0"/>
        </a:xfrm>
      </p:grpSpPr>
      <p:sp>
        <p:nvSpPr>
          <p:cNvPr id="768" name="Google Shape;768;g555f6d730f1d2774_202:notes">
            <a:extLst>
              <a:ext uri="{FF2B5EF4-FFF2-40B4-BE49-F238E27FC236}">
                <a16:creationId xmlns:a16="http://schemas.microsoft.com/office/drawing/2014/main" id="{65A79FD8-C71F-CCC0-E825-31DED11B1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a:extLst>
              <a:ext uri="{FF2B5EF4-FFF2-40B4-BE49-F238E27FC236}">
                <a16:creationId xmlns:a16="http://schemas.microsoft.com/office/drawing/2014/main" id="{841E3CCA-7879-A46C-590C-B301CBB462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71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4297175" y="2355550"/>
            <a:ext cx="4299000"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4297175" y="290035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8"/>
          <p:cNvSpPr txBox="1">
            <a:spLocks noGrp="1"/>
          </p:cNvSpPr>
          <p:nvPr>
            <p:ph type="subTitle" idx="1"/>
          </p:nvPr>
        </p:nvSpPr>
        <p:spPr>
          <a:xfrm>
            <a:off x="5427750" y="1819787"/>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2" name="Google Shape;52;p8"/>
          <p:cNvSpPr txBox="1">
            <a:spLocks noGrp="1"/>
          </p:cNvSpPr>
          <p:nvPr>
            <p:ph type="ctrTitle"/>
          </p:nvPr>
        </p:nvSpPr>
        <p:spPr>
          <a:xfrm flipH="1">
            <a:off x="5427750" y="981587"/>
            <a:ext cx="2857500" cy="8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16904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1"/>
          </p:nvPr>
        </p:nvSpPr>
        <p:spPr>
          <a:xfrm>
            <a:off x="20518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2"/>
          </p:nvPr>
        </p:nvSpPr>
        <p:spPr>
          <a:xfrm>
            <a:off x="16904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4"/>
          </p:nvPr>
        </p:nvSpPr>
        <p:spPr>
          <a:xfrm>
            <a:off x="48243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6" name="Google Shape;86;p13"/>
          <p:cNvSpPr txBox="1">
            <a:spLocks noGrp="1"/>
          </p:cNvSpPr>
          <p:nvPr>
            <p:ph type="subTitle" idx="5"/>
          </p:nvPr>
        </p:nvSpPr>
        <p:spPr>
          <a:xfrm>
            <a:off x="51857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3"/>
          <p:cNvSpPr txBox="1">
            <a:spLocks noGrp="1"/>
          </p:cNvSpPr>
          <p:nvPr>
            <p:ph type="ctrTitle" idx="6"/>
          </p:nvPr>
        </p:nvSpPr>
        <p:spPr>
          <a:xfrm>
            <a:off x="48243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9" name="Google Shape;89;p1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3"/>
          <p:cNvSpPr txBox="1">
            <a:spLocks noGrp="1"/>
          </p:cNvSpPr>
          <p:nvPr>
            <p:ph type="title" idx="9" hasCustomPrompt="1"/>
          </p:nvPr>
        </p:nvSpPr>
        <p:spPr>
          <a:xfrm>
            <a:off x="21281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a:spLocks noGrp="1"/>
          </p:cNvSpPr>
          <p:nvPr>
            <p:ph type="title" idx="13" hasCustomPrompt="1"/>
          </p:nvPr>
        </p:nvSpPr>
        <p:spPr>
          <a:xfrm>
            <a:off x="21281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a:spLocks noGrp="1"/>
          </p:cNvSpPr>
          <p:nvPr>
            <p:ph type="title" idx="14" hasCustomPrompt="1"/>
          </p:nvPr>
        </p:nvSpPr>
        <p:spPr>
          <a:xfrm>
            <a:off x="52620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a:spLocks noGrp="1"/>
          </p:cNvSpPr>
          <p:nvPr>
            <p:ph type="title" idx="15" hasCustomPrompt="1"/>
          </p:nvPr>
        </p:nvSpPr>
        <p:spPr>
          <a:xfrm>
            <a:off x="52620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2" y="-9498"/>
            <a:ext cx="2300675" cy="2075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7"/>
            <a:ext cx="2300675" cy="2075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59" r:id="rId6"/>
    <p:sldLayoutId id="2147483696" r:id="rId7"/>
    <p:sldLayoutId id="2147483709" r:id="rId8"/>
    <p:sldLayoutId id="214748371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4"/>
          <p:cNvSpPr txBox="1">
            <a:spLocks noGrp="1"/>
          </p:cNvSpPr>
          <p:nvPr>
            <p:ph type="title"/>
          </p:nvPr>
        </p:nvSpPr>
        <p:spPr>
          <a:xfrm>
            <a:off x="696191" y="651730"/>
            <a:ext cx="7647709" cy="2997995"/>
          </a:xfrm>
          <a:prstGeom prst="rect">
            <a:avLst/>
          </a:prstGeom>
        </p:spPr>
        <p:txBody>
          <a:bodyPr spcFirstLastPara="1" wrap="square" lIns="91425" tIns="91425" rIns="91425" bIns="91425" anchor="ctr" anchorCtr="0">
            <a:noAutofit/>
          </a:bodyPr>
          <a:lstStyle/>
          <a:p>
            <a:pPr lvl="0">
              <a:buClr>
                <a:schemeClr val="dk1"/>
              </a:buClr>
              <a:buSzPts val="1100"/>
            </a:pPr>
            <a:r>
              <a:rPr lang="it-IT" sz="4500" b="1" dirty="0"/>
              <a:t>Analisi e </a:t>
            </a:r>
            <a:r>
              <a:rPr lang="it-IT" sz="4500" b="1" dirty="0" err="1"/>
              <a:t>Summarization</a:t>
            </a:r>
            <a:r>
              <a:rPr lang="it-IT" sz="4500" b="1" dirty="0"/>
              <a:t> Automatica di Video Tecnici: Un Approccio Multimodale Applicato a Recensioni di Armi da Fuoco Benelli</a:t>
            </a:r>
            <a:endParaRPr sz="4500" dirty="0"/>
          </a:p>
        </p:txBody>
      </p:sp>
      <p:sp>
        <p:nvSpPr>
          <p:cNvPr id="766" name="Google Shape;766;p94"/>
          <p:cNvSpPr txBox="1">
            <a:spLocks noGrp="1"/>
          </p:cNvSpPr>
          <p:nvPr>
            <p:ph type="subTitle" idx="1"/>
          </p:nvPr>
        </p:nvSpPr>
        <p:spPr>
          <a:xfrm>
            <a:off x="457200" y="3649725"/>
            <a:ext cx="2382982" cy="840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Niccolò Balloni</a:t>
            </a:r>
          </a:p>
          <a:p>
            <a:pPr marL="0" lvl="0" indent="0" algn="ctr" rtl="0">
              <a:spcBef>
                <a:spcPts val="0"/>
              </a:spcBef>
              <a:spcAft>
                <a:spcPts val="0"/>
              </a:spcAft>
              <a:buClr>
                <a:schemeClr val="dk1"/>
              </a:buClr>
              <a:buSzPts val="1100"/>
              <a:buFont typeface="Arial"/>
              <a:buNone/>
            </a:pPr>
            <a:r>
              <a:rPr lang="it-IT" dirty="0"/>
              <a:t>Francesco Concetti</a:t>
            </a:r>
            <a:endParaRPr dirty="0"/>
          </a:p>
        </p:txBody>
      </p:sp>
      <p:sp>
        <p:nvSpPr>
          <p:cNvPr id="15" name="Google Shape;766;p94">
            <a:extLst>
              <a:ext uri="{FF2B5EF4-FFF2-40B4-BE49-F238E27FC236}">
                <a16:creationId xmlns:a16="http://schemas.microsoft.com/office/drawing/2014/main" id="{2C028177-0915-E9E7-A250-A474417ED2BF}"/>
              </a:ext>
            </a:extLst>
          </p:cNvPr>
          <p:cNvSpPr txBox="1">
            <a:spLocks/>
          </p:cNvSpPr>
          <p:nvPr/>
        </p:nvSpPr>
        <p:spPr>
          <a:xfrm>
            <a:off x="6199909" y="3496759"/>
            <a:ext cx="2382982" cy="84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Roboto Condensed Light"/>
              <a:buNone/>
              <a:defRPr sz="16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ctr" rtl="0">
              <a:lnSpc>
                <a:spcPct val="100000"/>
              </a:lnSpc>
              <a:spcBef>
                <a:spcPts val="1600"/>
              </a:spcBef>
              <a:spcAft>
                <a:spcPts val="160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Font typeface="Arial"/>
              <a:buNone/>
            </a:pPr>
            <a:r>
              <a:rPr lang="it-IT" dirty="0"/>
              <a:t>Tutor:</a:t>
            </a:r>
            <a:br>
              <a:rPr lang="it-IT" dirty="0"/>
            </a:br>
            <a:r>
              <a:rPr lang="it-IT" dirty="0"/>
              <a:t>Rocco Pietrini</a:t>
            </a:r>
          </a:p>
          <a:p>
            <a:pPr marL="0" indent="0">
              <a:buClr>
                <a:schemeClr val="dk1"/>
              </a:buClr>
              <a:buSzPts val="1100"/>
              <a:buFont typeface="Arial"/>
              <a:buNone/>
            </a:pPr>
            <a:r>
              <a:rPr lang="it-IT" dirty="0"/>
              <a:t>Riccardo Rosati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1000"/>
                                        <p:tgtEl>
                                          <p:spTgt spid="765"/>
                                        </p:tgtEl>
                                      </p:cBhvr>
                                    </p:animEffect>
                                  </p:childTnLst>
                                </p:cTn>
                              </p:par>
                              <p:par>
                                <p:cTn id="8" presetID="2" presetClass="entr" presetSubtype="4" fill="hold" nodeType="withEffect">
                                  <p:stCondLst>
                                    <p:cond delay="0"/>
                                  </p:stCondLst>
                                  <p:childTnLst>
                                    <p:set>
                                      <p:cBhvr>
                                        <p:cTn id="9" dur="1" fill="hold">
                                          <p:stCondLst>
                                            <p:cond delay="0"/>
                                          </p:stCondLst>
                                        </p:cTn>
                                        <p:tgtEl>
                                          <p:spTgt spid="766"/>
                                        </p:tgtEl>
                                        <p:attrNameLst>
                                          <p:attrName>style.visibility</p:attrName>
                                        </p:attrNameLst>
                                      </p:cBhvr>
                                      <p:to>
                                        <p:strVal val="visible"/>
                                      </p:to>
                                    </p:set>
                                    <p:anim calcmode="lin" valueType="num">
                                      <p:cBhvr additive="base">
                                        <p:cTn id="10" dur="1000"/>
                                        <p:tgtEl>
                                          <p:spTgt spid="76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018D0F86-FBA0-A656-29CB-0E044306B89F}"/>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3027F9A1-08F6-C74F-A12A-997D017D9B87}"/>
              </a:ext>
            </a:extLst>
          </p:cNvPr>
          <p:cNvSpPr txBox="1">
            <a:spLocks noGrp="1"/>
          </p:cNvSpPr>
          <p:nvPr>
            <p:ph type="ctrTitle"/>
          </p:nvPr>
        </p:nvSpPr>
        <p:spPr>
          <a:xfrm flipH="1">
            <a:off x="479699" y="66107"/>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Pipeline generale del Progetto</a:t>
            </a:r>
            <a:endParaRPr dirty="0"/>
          </a:p>
          <a:p>
            <a:pPr marL="0" lvl="0" indent="0" algn="ctr" rtl="0">
              <a:spcBef>
                <a:spcPts val="0"/>
              </a:spcBef>
              <a:spcAft>
                <a:spcPts val="0"/>
              </a:spcAft>
              <a:buNone/>
            </a:pPr>
            <a:endParaRPr dirty="0"/>
          </a:p>
        </p:txBody>
      </p:sp>
      <p:pic>
        <p:nvPicPr>
          <p:cNvPr id="4" name="Immagine 3">
            <a:extLst>
              <a:ext uri="{FF2B5EF4-FFF2-40B4-BE49-F238E27FC236}">
                <a16:creationId xmlns:a16="http://schemas.microsoft.com/office/drawing/2014/main" id="{C1E966B2-8A7B-C13A-4788-565486B140BE}"/>
              </a:ext>
            </a:extLst>
          </p:cNvPr>
          <p:cNvPicPr>
            <a:picLocks noChangeAspect="1"/>
          </p:cNvPicPr>
          <p:nvPr/>
        </p:nvPicPr>
        <p:blipFill>
          <a:blip r:embed="rId3"/>
          <a:stretch>
            <a:fillRect/>
          </a:stretch>
        </p:blipFill>
        <p:spPr>
          <a:xfrm>
            <a:off x="479699" y="2123840"/>
            <a:ext cx="794882" cy="895819"/>
          </a:xfrm>
          <a:prstGeom prst="rect">
            <a:avLst/>
          </a:prstGeom>
        </p:spPr>
      </p:pic>
      <p:sp>
        <p:nvSpPr>
          <p:cNvPr id="9" name="Google Shape;771;p95">
            <a:extLst>
              <a:ext uri="{FF2B5EF4-FFF2-40B4-BE49-F238E27FC236}">
                <a16:creationId xmlns:a16="http://schemas.microsoft.com/office/drawing/2014/main" id="{089F2AB1-4234-77F4-EEFE-AE4EB3960E56}"/>
              </a:ext>
            </a:extLst>
          </p:cNvPr>
          <p:cNvSpPr txBox="1">
            <a:spLocks/>
          </p:cNvSpPr>
          <p:nvPr/>
        </p:nvSpPr>
        <p:spPr>
          <a:xfrm flipH="1">
            <a:off x="84809" y="1397644"/>
            <a:ext cx="1584661" cy="492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a:t>Highlights </a:t>
            </a:r>
            <a:r>
              <a:rPr lang="it-IT" sz="1400" dirty="0" err="1"/>
              <a:t>Detection</a:t>
            </a:r>
            <a:r>
              <a:rPr lang="it-IT" sz="1400" dirty="0"/>
              <a:t>: </a:t>
            </a:r>
            <a:r>
              <a:rPr lang="it-IT" sz="1400" dirty="0" err="1"/>
              <a:t>UniVTG</a:t>
            </a:r>
            <a:endParaRPr lang="it-IT" sz="1400" dirty="0"/>
          </a:p>
        </p:txBody>
      </p:sp>
      <p:sp>
        <p:nvSpPr>
          <p:cNvPr id="10" name="Google Shape;771;p95">
            <a:extLst>
              <a:ext uri="{FF2B5EF4-FFF2-40B4-BE49-F238E27FC236}">
                <a16:creationId xmlns:a16="http://schemas.microsoft.com/office/drawing/2014/main" id="{C36A6080-B1C8-64E8-FC27-C813A1DB6CA6}"/>
              </a:ext>
            </a:extLst>
          </p:cNvPr>
          <p:cNvSpPr txBox="1">
            <a:spLocks/>
          </p:cNvSpPr>
          <p:nvPr/>
        </p:nvSpPr>
        <p:spPr>
          <a:xfrm flipH="1">
            <a:off x="2252137" y="2585776"/>
            <a:ext cx="1877292" cy="340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err="1"/>
              <a:t>Whisper+Blip</a:t>
            </a:r>
            <a:r>
              <a:rPr lang="it-IT" sz="1400" dirty="0"/>
              <a:t> (leggero)</a:t>
            </a:r>
            <a:r>
              <a:rPr lang="it-IT" sz="2000" dirty="0"/>
              <a:t> </a:t>
            </a:r>
            <a:endParaRPr lang="it-IT" dirty="0"/>
          </a:p>
        </p:txBody>
      </p:sp>
      <p:sp>
        <p:nvSpPr>
          <p:cNvPr id="11" name="Google Shape;771;p95">
            <a:extLst>
              <a:ext uri="{FF2B5EF4-FFF2-40B4-BE49-F238E27FC236}">
                <a16:creationId xmlns:a16="http://schemas.microsoft.com/office/drawing/2014/main" id="{0C2A8A52-C6C6-7459-50BF-1DA685D7086F}"/>
              </a:ext>
            </a:extLst>
          </p:cNvPr>
          <p:cNvSpPr txBox="1">
            <a:spLocks/>
          </p:cNvSpPr>
          <p:nvPr/>
        </p:nvSpPr>
        <p:spPr>
          <a:xfrm flipH="1">
            <a:off x="2081501" y="723715"/>
            <a:ext cx="1877291" cy="296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err="1"/>
              <a:t>VideoLlava</a:t>
            </a:r>
            <a:r>
              <a:rPr lang="it-IT" sz="1400" dirty="0"/>
              <a:t> (pesante)</a:t>
            </a:r>
          </a:p>
        </p:txBody>
      </p:sp>
      <p:pic>
        <p:nvPicPr>
          <p:cNvPr id="1027" name="Picture 3" descr="OpenAI Whisper">
            <a:extLst>
              <a:ext uri="{FF2B5EF4-FFF2-40B4-BE49-F238E27FC236}">
                <a16:creationId xmlns:a16="http://schemas.microsoft.com/office/drawing/2014/main" id="{224A9D2B-1CFA-1F9B-C8DA-C59A3A3A5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788" y="3019659"/>
            <a:ext cx="820719" cy="820719"/>
          </a:xfrm>
          <a:prstGeom prst="rect">
            <a:avLst/>
          </a:prstGeom>
          <a:noFill/>
          <a:extLst>
            <a:ext uri="{909E8E84-426E-40DD-AFC4-6F175D3DCCD1}">
              <a14:hiddenFill xmlns:a14="http://schemas.microsoft.com/office/drawing/2010/main">
                <a:solidFill>
                  <a:srgbClr val="FFFFFF"/>
                </a:solidFill>
              </a14:hiddenFill>
            </a:ext>
          </a:extLst>
        </p:spPr>
      </p:pic>
      <p:pic>
        <p:nvPicPr>
          <p:cNvPr id="19" name="Immagine 18" descr="Immagine che contiene cartone animato, computer&#10;&#10;Il contenuto generato dall'IA potrebbe non essere corretto.">
            <a:extLst>
              <a:ext uri="{FF2B5EF4-FFF2-40B4-BE49-F238E27FC236}">
                <a16:creationId xmlns:a16="http://schemas.microsoft.com/office/drawing/2014/main" id="{ECCC7D84-DBFB-124D-E6A7-D453398F0589}"/>
              </a:ext>
            </a:extLst>
          </p:cNvPr>
          <p:cNvPicPr>
            <a:picLocks noChangeAspect="1"/>
          </p:cNvPicPr>
          <p:nvPr/>
        </p:nvPicPr>
        <p:blipFill>
          <a:blip r:embed="rId5"/>
          <a:stretch>
            <a:fillRect/>
          </a:stretch>
        </p:blipFill>
        <p:spPr>
          <a:xfrm>
            <a:off x="2609788" y="1051573"/>
            <a:ext cx="799342" cy="768233"/>
          </a:xfrm>
          <a:prstGeom prst="rect">
            <a:avLst/>
          </a:prstGeom>
        </p:spPr>
      </p:pic>
      <p:pic>
        <p:nvPicPr>
          <p:cNvPr id="2" name="Immagine 1" descr="Immagine che contiene Carattere, simbolo, Elementi grafici, design&#10;&#10;Il contenuto generato dall'IA potrebbe non essere corretto.">
            <a:extLst>
              <a:ext uri="{FF2B5EF4-FFF2-40B4-BE49-F238E27FC236}">
                <a16:creationId xmlns:a16="http://schemas.microsoft.com/office/drawing/2014/main" id="{A3ACF4DB-3362-B118-9325-2E8C4AA1D534}"/>
              </a:ext>
            </a:extLst>
          </p:cNvPr>
          <p:cNvPicPr>
            <a:picLocks noChangeAspect="1"/>
          </p:cNvPicPr>
          <p:nvPr/>
        </p:nvPicPr>
        <p:blipFill>
          <a:blip r:embed="rId6"/>
          <a:stretch>
            <a:fillRect/>
          </a:stretch>
        </p:blipFill>
        <p:spPr>
          <a:xfrm>
            <a:off x="2609788" y="3840378"/>
            <a:ext cx="820719" cy="340975"/>
          </a:xfrm>
          <a:prstGeom prst="rect">
            <a:avLst/>
          </a:prstGeom>
        </p:spPr>
      </p:pic>
      <p:pic>
        <p:nvPicPr>
          <p:cNvPr id="3" name="Immagine 2" descr="Immagine che contiene nero, oscurità&#10;&#10;Il contenuto generato dall'IA potrebbe non essere corretto.">
            <a:extLst>
              <a:ext uri="{FF2B5EF4-FFF2-40B4-BE49-F238E27FC236}">
                <a16:creationId xmlns:a16="http://schemas.microsoft.com/office/drawing/2014/main" id="{DE0C520D-EDBF-1468-F1CC-67AF5312F6FA}"/>
              </a:ext>
            </a:extLst>
          </p:cNvPr>
          <p:cNvPicPr>
            <a:picLocks noChangeAspect="1"/>
          </p:cNvPicPr>
          <p:nvPr/>
        </p:nvPicPr>
        <p:blipFill>
          <a:blip r:embed="rId7"/>
          <a:stretch>
            <a:fillRect/>
          </a:stretch>
        </p:blipFill>
        <p:spPr>
          <a:xfrm rot="19201947">
            <a:off x="1652460" y="1535540"/>
            <a:ext cx="794872" cy="794872"/>
          </a:xfrm>
          <a:prstGeom prst="rect">
            <a:avLst/>
          </a:prstGeom>
        </p:spPr>
      </p:pic>
      <p:pic>
        <p:nvPicPr>
          <p:cNvPr id="7" name="Immagine 6" descr="Immagine che contiene nero, oscurità&#10;&#10;Il contenuto generato dall'IA potrebbe non essere corretto.">
            <a:extLst>
              <a:ext uri="{FF2B5EF4-FFF2-40B4-BE49-F238E27FC236}">
                <a16:creationId xmlns:a16="http://schemas.microsoft.com/office/drawing/2014/main" id="{66BB8233-9BF8-9C2B-8D16-90A9BA5486DD}"/>
              </a:ext>
            </a:extLst>
          </p:cNvPr>
          <p:cNvPicPr>
            <a:picLocks noChangeAspect="1"/>
          </p:cNvPicPr>
          <p:nvPr/>
        </p:nvPicPr>
        <p:blipFill>
          <a:blip r:embed="rId7"/>
          <a:stretch>
            <a:fillRect/>
          </a:stretch>
        </p:blipFill>
        <p:spPr>
          <a:xfrm rot="2864074">
            <a:off x="1650932" y="2656852"/>
            <a:ext cx="794872" cy="794872"/>
          </a:xfrm>
          <a:prstGeom prst="rect">
            <a:avLst/>
          </a:prstGeom>
        </p:spPr>
      </p:pic>
      <p:pic>
        <p:nvPicPr>
          <p:cNvPr id="8" name="Immagine 7" descr="Immagine che contiene nero, oscurità&#10;&#10;Il contenuto generato dall'IA potrebbe non essere corretto.">
            <a:extLst>
              <a:ext uri="{FF2B5EF4-FFF2-40B4-BE49-F238E27FC236}">
                <a16:creationId xmlns:a16="http://schemas.microsoft.com/office/drawing/2014/main" id="{2CA417E2-4FDC-6001-B77A-B61B50E397E9}"/>
              </a:ext>
            </a:extLst>
          </p:cNvPr>
          <p:cNvPicPr>
            <a:picLocks noChangeAspect="1"/>
          </p:cNvPicPr>
          <p:nvPr/>
        </p:nvPicPr>
        <p:blipFill>
          <a:blip r:embed="rId7"/>
          <a:stretch>
            <a:fillRect/>
          </a:stretch>
        </p:blipFill>
        <p:spPr>
          <a:xfrm>
            <a:off x="3777127" y="1024934"/>
            <a:ext cx="794872" cy="794872"/>
          </a:xfrm>
          <a:prstGeom prst="rect">
            <a:avLst/>
          </a:prstGeom>
        </p:spPr>
      </p:pic>
      <p:pic>
        <p:nvPicPr>
          <p:cNvPr id="15" name="Immagine 14" descr="Immagine che contiene nero, oscurità&#10;&#10;Il contenuto generato dall'IA potrebbe non essere corretto.">
            <a:extLst>
              <a:ext uri="{FF2B5EF4-FFF2-40B4-BE49-F238E27FC236}">
                <a16:creationId xmlns:a16="http://schemas.microsoft.com/office/drawing/2014/main" id="{B15BD241-040D-2755-D27C-EBFB23DB467A}"/>
              </a:ext>
            </a:extLst>
          </p:cNvPr>
          <p:cNvPicPr>
            <a:picLocks noChangeAspect="1"/>
          </p:cNvPicPr>
          <p:nvPr/>
        </p:nvPicPr>
        <p:blipFill>
          <a:blip r:embed="rId7"/>
          <a:stretch>
            <a:fillRect/>
          </a:stretch>
        </p:blipFill>
        <p:spPr>
          <a:xfrm>
            <a:off x="3777127" y="3165462"/>
            <a:ext cx="794872" cy="794872"/>
          </a:xfrm>
          <a:prstGeom prst="rect">
            <a:avLst/>
          </a:prstGeom>
        </p:spPr>
      </p:pic>
      <p:pic>
        <p:nvPicPr>
          <p:cNvPr id="16" name="Immagine 15">
            <a:extLst>
              <a:ext uri="{FF2B5EF4-FFF2-40B4-BE49-F238E27FC236}">
                <a16:creationId xmlns:a16="http://schemas.microsoft.com/office/drawing/2014/main" id="{42FC2E2F-956A-A4FB-AB2E-7ACEDF50AB59}"/>
              </a:ext>
            </a:extLst>
          </p:cNvPr>
          <p:cNvPicPr>
            <a:picLocks noChangeAspect="1"/>
          </p:cNvPicPr>
          <p:nvPr/>
        </p:nvPicPr>
        <p:blipFill>
          <a:blip r:embed="rId8"/>
          <a:stretch>
            <a:fillRect/>
          </a:stretch>
        </p:blipFill>
        <p:spPr>
          <a:xfrm>
            <a:off x="4707320" y="1047473"/>
            <a:ext cx="794872" cy="772333"/>
          </a:xfrm>
          <a:prstGeom prst="rect">
            <a:avLst/>
          </a:prstGeom>
        </p:spPr>
      </p:pic>
      <p:pic>
        <p:nvPicPr>
          <p:cNvPr id="18" name="Immagine 17">
            <a:extLst>
              <a:ext uri="{FF2B5EF4-FFF2-40B4-BE49-F238E27FC236}">
                <a16:creationId xmlns:a16="http://schemas.microsoft.com/office/drawing/2014/main" id="{554F9752-063F-9117-9959-C72DABA422F8}"/>
              </a:ext>
            </a:extLst>
          </p:cNvPr>
          <p:cNvPicPr>
            <a:picLocks noChangeAspect="1"/>
          </p:cNvPicPr>
          <p:nvPr/>
        </p:nvPicPr>
        <p:blipFill>
          <a:blip r:embed="rId8"/>
          <a:stretch>
            <a:fillRect/>
          </a:stretch>
        </p:blipFill>
        <p:spPr>
          <a:xfrm>
            <a:off x="4707320" y="3188001"/>
            <a:ext cx="794872" cy="772333"/>
          </a:xfrm>
          <a:prstGeom prst="rect">
            <a:avLst/>
          </a:prstGeom>
        </p:spPr>
      </p:pic>
      <p:pic>
        <p:nvPicPr>
          <p:cNvPr id="20" name="Immagine 19" descr="Immagine che contiene nero, oscurità&#10;&#10;Il contenuto generato dall'IA potrebbe non essere corretto.">
            <a:extLst>
              <a:ext uri="{FF2B5EF4-FFF2-40B4-BE49-F238E27FC236}">
                <a16:creationId xmlns:a16="http://schemas.microsoft.com/office/drawing/2014/main" id="{A4BD89A7-99EE-0804-DEA2-B33FE1C305D1}"/>
              </a:ext>
            </a:extLst>
          </p:cNvPr>
          <p:cNvPicPr>
            <a:picLocks noChangeAspect="1"/>
          </p:cNvPicPr>
          <p:nvPr/>
        </p:nvPicPr>
        <p:blipFill>
          <a:blip r:embed="rId7"/>
          <a:stretch>
            <a:fillRect/>
          </a:stretch>
        </p:blipFill>
        <p:spPr>
          <a:xfrm rot="19201947">
            <a:off x="6198681" y="2992898"/>
            <a:ext cx="794872" cy="794872"/>
          </a:xfrm>
          <a:prstGeom prst="rect">
            <a:avLst/>
          </a:prstGeom>
        </p:spPr>
      </p:pic>
      <p:pic>
        <p:nvPicPr>
          <p:cNvPr id="21" name="Immagine 20" descr="Immagine che contiene nero, oscurità&#10;&#10;Il contenuto generato dall'IA potrebbe non essere corretto.">
            <a:extLst>
              <a:ext uri="{FF2B5EF4-FFF2-40B4-BE49-F238E27FC236}">
                <a16:creationId xmlns:a16="http://schemas.microsoft.com/office/drawing/2014/main" id="{BDFEE593-E5CE-5A5E-370F-04407AEBE7AD}"/>
              </a:ext>
            </a:extLst>
          </p:cNvPr>
          <p:cNvPicPr>
            <a:picLocks noChangeAspect="1"/>
          </p:cNvPicPr>
          <p:nvPr/>
        </p:nvPicPr>
        <p:blipFill>
          <a:blip r:embed="rId7"/>
          <a:stretch>
            <a:fillRect/>
          </a:stretch>
        </p:blipFill>
        <p:spPr>
          <a:xfrm rot="2864074">
            <a:off x="6136777" y="1262450"/>
            <a:ext cx="794872" cy="794872"/>
          </a:xfrm>
          <a:prstGeom prst="rect">
            <a:avLst/>
          </a:prstGeom>
        </p:spPr>
      </p:pic>
      <p:sp>
        <p:nvSpPr>
          <p:cNvPr id="22" name="Google Shape;771;p95">
            <a:extLst>
              <a:ext uri="{FF2B5EF4-FFF2-40B4-BE49-F238E27FC236}">
                <a16:creationId xmlns:a16="http://schemas.microsoft.com/office/drawing/2014/main" id="{A543906B-332B-5B8A-0830-245790C6270D}"/>
              </a:ext>
            </a:extLst>
          </p:cNvPr>
          <p:cNvSpPr txBox="1">
            <a:spLocks/>
          </p:cNvSpPr>
          <p:nvPr/>
        </p:nvSpPr>
        <p:spPr>
          <a:xfrm flipH="1">
            <a:off x="2081501" y="2160074"/>
            <a:ext cx="1877291" cy="296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a:t>Analisi delle clip</a:t>
            </a:r>
          </a:p>
        </p:txBody>
      </p:sp>
      <p:sp>
        <p:nvSpPr>
          <p:cNvPr id="23" name="Google Shape;771;p95">
            <a:extLst>
              <a:ext uri="{FF2B5EF4-FFF2-40B4-BE49-F238E27FC236}">
                <a16:creationId xmlns:a16="http://schemas.microsoft.com/office/drawing/2014/main" id="{A9EF4CBD-CA17-D0A5-C5F8-500189FD64E7}"/>
              </a:ext>
            </a:extLst>
          </p:cNvPr>
          <p:cNvSpPr txBox="1">
            <a:spLocks/>
          </p:cNvSpPr>
          <p:nvPr/>
        </p:nvSpPr>
        <p:spPr>
          <a:xfrm flipH="1">
            <a:off x="4162802" y="2054787"/>
            <a:ext cx="1877291"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err="1"/>
              <a:t>Questioning</a:t>
            </a:r>
            <a:r>
              <a:rPr lang="it-IT" sz="1400" dirty="0"/>
              <a:t> LLM</a:t>
            </a:r>
          </a:p>
          <a:p>
            <a:pPr algn="ctr"/>
            <a:r>
              <a:rPr lang="it-IT" sz="1400" dirty="0"/>
              <a:t>Sui Dati estratti</a:t>
            </a:r>
          </a:p>
        </p:txBody>
      </p:sp>
      <p:sp>
        <p:nvSpPr>
          <p:cNvPr id="24" name="Google Shape;771;p95">
            <a:extLst>
              <a:ext uri="{FF2B5EF4-FFF2-40B4-BE49-F238E27FC236}">
                <a16:creationId xmlns:a16="http://schemas.microsoft.com/office/drawing/2014/main" id="{4CFBE95E-74C8-841A-2E1A-CF60F40E42DE}"/>
              </a:ext>
            </a:extLst>
          </p:cNvPr>
          <p:cNvSpPr txBox="1">
            <a:spLocks/>
          </p:cNvSpPr>
          <p:nvPr/>
        </p:nvSpPr>
        <p:spPr>
          <a:xfrm flipH="1">
            <a:off x="6450451" y="2054787"/>
            <a:ext cx="1877291"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400" dirty="0"/>
              <a:t>Analisi e Confronto</a:t>
            </a:r>
          </a:p>
          <a:p>
            <a:pPr algn="ctr"/>
            <a:r>
              <a:rPr lang="it-IT" sz="1400" dirty="0"/>
              <a:t>Dei risultati</a:t>
            </a:r>
          </a:p>
        </p:txBody>
      </p:sp>
    </p:spTree>
    <p:extLst>
      <p:ext uri="{BB962C8B-B14F-4D97-AF65-F5344CB8AC3E}">
        <p14:creationId xmlns:p14="http://schemas.microsoft.com/office/powerpoint/2010/main" val="185887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647900D7-A2A8-BE10-621C-DD17458EDC70}"/>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E281FA89-0353-C47F-B828-AA5D94C68769}"/>
              </a:ext>
            </a:extLst>
          </p:cNvPr>
          <p:cNvSpPr txBox="1">
            <a:spLocks noGrp="1"/>
          </p:cNvSpPr>
          <p:nvPr>
            <p:ph type="ctrTitle"/>
          </p:nvPr>
        </p:nvSpPr>
        <p:spPr>
          <a:xfrm flipH="1">
            <a:off x="1094507" y="55419"/>
            <a:ext cx="6523773" cy="670500"/>
          </a:xfrm>
          <a:prstGeom prst="rect">
            <a:avLst/>
          </a:prstGeom>
        </p:spPr>
        <p:txBody>
          <a:bodyPr spcFirstLastPara="1" wrap="square" lIns="91425" tIns="91425" rIns="91425" bIns="91425" anchor="t" anchorCtr="0">
            <a:noAutofit/>
          </a:bodyPr>
          <a:lstStyle/>
          <a:p>
            <a:r>
              <a:rPr lang="it-IT" b="1" dirty="0"/>
              <a:t>Estrazione degli highlights: </a:t>
            </a:r>
            <a:r>
              <a:rPr lang="it-IT" b="1" dirty="0" err="1"/>
              <a:t>UniVTG</a:t>
            </a:r>
            <a:br>
              <a:rPr lang="it-IT" b="1" dirty="0"/>
            </a:br>
            <a:endParaRPr dirty="0"/>
          </a:p>
        </p:txBody>
      </p:sp>
      <p:sp>
        <p:nvSpPr>
          <p:cNvPr id="772" name="Google Shape;772;p95">
            <a:extLst>
              <a:ext uri="{FF2B5EF4-FFF2-40B4-BE49-F238E27FC236}">
                <a16:creationId xmlns:a16="http://schemas.microsoft.com/office/drawing/2014/main" id="{7A2714F0-6253-C88D-89BE-188272A5B0A4}"/>
              </a:ext>
            </a:extLst>
          </p:cNvPr>
          <p:cNvSpPr txBox="1">
            <a:spLocks noGrp="1"/>
          </p:cNvSpPr>
          <p:nvPr>
            <p:ph type="subTitle" idx="1"/>
          </p:nvPr>
        </p:nvSpPr>
        <p:spPr>
          <a:xfrm>
            <a:off x="703925" y="725919"/>
            <a:ext cx="7736147" cy="2156316"/>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it-IT" sz="1400" b="1" dirty="0"/>
              <a:t>Modello utilizzato:</a:t>
            </a:r>
            <a:r>
              <a:rPr lang="it-IT" sz="1400" dirty="0"/>
              <a:t> </a:t>
            </a:r>
            <a:r>
              <a:rPr lang="it-IT" sz="1400" dirty="0" err="1"/>
              <a:t>UniVTG</a:t>
            </a:r>
            <a:r>
              <a:rPr lang="it-IT" sz="1400" dirty="0"/>
              <a:t> (ICCV 2023)</a:t>
            </a:r>
            <a:br>
              <a:rPr lang="it-IT" sz="1400" dirty="0"/>
            </a:br>
            <a:r>
              <a:rPr lang="it-IT" sz="1400" dirty="0"/>
              <a:t>È un modello di </a:t>
            </a:r>
            <a:r>
              <a:rPr lang="it-IT" sz="1400" i="1" dirty="0"/>
              <a:t>video </a:t>
            </a:r>
            <a:r>
              <a:rPr lang="it-IT" sz="1400" i="1" dirty="0" err="1"/>
              <a:t>temporal</a:t>
            </a:r>
            <a:r>
              <a:rPr lang="it-IT" sz="1400" i="1" dirty="0"/>
              <a:t> grounding</a:t>
            </a:r>
            <a:r>
              <a:rPr lang="it-IT" sz="1400" dirty="0"/>
              <a:t> che identifica automaticamente i momenti salienti all'interno di un video, anche in assenza di annotazioni manuali.</a:t>
            </a:r>
          </a:p>
          <a:p>
            <a:pPr marL="114300" indent="0">
              <a:buNone/>
            </a:pPr>
            <a:br>
              <a:rPr lang="it-IT" sz="1400" dirty="0"/>
            </a:br>
            <a:r>
              <a:rPr lang="it-IT" sz="1400" b="1" dirty="0"/>
              <a:t>Perché lo abbiamo scelto:</a:t>
            </a:r>
            <a:endParaRPr lang="it-IT" sz="1400" dirty="0"/>
          </a:p>
          <a:p>
            <a:r>
              <a:rPr lang="it-IT" sz="1400" dirty="0"/>
              <a:t>È uno dei pochi modelli open source disponibili per questo tipo di analisi.</a:t>
            </a:r>
          </a:p>
          <a:p>
            <a:r>
              <a:rPr lang="it-IT" sz="1400" dirty="0"/>
              <a:t>Supporta diversi compiti: </a:t>
            </a:r>
            <a:r>
              <a:rPr lang="it-IT" sz="1400" b="1" dirty="0"/>
              <a:t>highlight </a:t>
            </a:r>
            <a:r>
              <a:rPr lang="it-IT" sz="1400" b="1" dirty="0" err="1"/>
              <a:t>detection</a:t>
            </a:r>
            <a:r>
              <a:rPr lang="it-IT" sz="1400" dirty="0"/>
              <a:t>, </a:t>
            </a:r>
            <a:r>
              <a:rPr lang="it-IT" sz="1400" b="1" dirty="0"/>
              <a:t>moment </a:t>
            </a:r>
            <a:r>
              <a:rPr lang="it-IT" sz="1400" b="1" dirty="0" err="1"/>
              <a:t>retrieval</a:t>
            </a:r>
            <a:r>
              <a:rPr lang="it-IT" sz="1400" dirty="0"/>
              <a:t> e </a:t>
            </a:r>
            <a:r>
              <a:rPr lang="it-IT" sz="1400" b="1" dirty="0"/>
              <a:t>video </a:t>
            </a:r>
            <a:r>
              <a:rPr lang="it-IT" sz="1400" b="1" dirty="0" err="1"/>
              <a:t>summarization</a:t>
            </a:r>
            <a:r>
              <a:rPr lang="it-IT" sz="1400" dirty="0"/>
              <a:t>.</a:t>
            </a:r>
          </a:p>
          <a:p>
            <a:r>
              <a:rPr lang="it-IT" sz="1400" dirty="0"/>
              <a:t>Funziona in modo efficiente anche su una singola GPU con meno di 4GB di memoria.</a:t>
            </a:r>
          </a:p>
          <a:p>
            <a:pPr marL="0" lvl="0" indent="0">
              <a:buClr>
                <a:schemeClr val="dk1"/>
              </a:buClr>
              <a:buSzPts val="1100"/>
              <a:buNone/>
            </a:pPr>
            <a:endParaRPr lang="en" dirty="0"/>
          </a:p>
        </p:txBody>
      </p:sp>
      <p:pic>
        <p:nvPicPr>
          <p:cNvPr id="3" name="Immagine 2" descr="Immagine che contiene testo, schermata&#10;&#10;Il contenuto generato dall'IA potrebbe non essere corretto.">
            <a:extLst>
              <a:ext uri="{FF2B5EF4-FFF2-40B4-BE49-F238E27FC236}">
                <a16:creationId xmlns:a16="http://schemas.microsoft.com/office/drawing/2014/main" id="{5EF15608-A046-3A49-049C-B067A18F038F}"/>
              </a:ext>
            </a:extLst>
          </p:cNvPr>
          <p:cNvPicPr>
            <a:picLocks noChangeAspect="1"/>
          </p:cNvPicPr>
          <p:nvPr/>
        </p:nvPicPr>
        <p:blipFill>
          <a:blip r:embed="rId3"/>
          <a:stretch>
            <a:fillRect/>
          </a:stretch>
        </p:blipFill>
        <p:spPr>
          <a:xfrm>
            <a:off x="1652155" y="2775599"/>
            <a:ext cx="5839689" cy="2156316"/>
          </a:xfrm>
          <a:prstGeom prst="rect">
            <a:avLst/>
          </a:prstGeom>
        </p:spPr>
      </p:pic>
    </p:spTree>
    <p:extLst>
      <p:ext uri="{BB962C8B-B14F-4D97-AF65-F5344CB8AC3E}">
        <p14:creationId xmlns:p14="http://schemas.microsoft.com/office/powerpoint/2010/main" val="75500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CB14D431-FB9F-AF45-8AAE-3CE1C66EA448}"/>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7DFB522E-39F8-37EE-539F-3F2AD1830F16}"/>
              </a:ext>
            </a:extLst>
          </p:cNvPr>
          <p:cNvSpPr txBox="1">
            <a:spLocks noGrp="1"/>
          </p:cNvSpPr>
          <p:nvPr>
            <p:ph type="ctrTitle"/>
          </p:nvPr>
        </p:nvSpPr>
        <p:spPr>
          <a:xfrm flipH="1">
            <a:off x="1874256" y="55419"/>
            <a:ext cx="5395484" cy="670500"/>
          </a:xfrm>
          <a:prstGeom prst="rect">
            <a:avLst/>
          </a:prstGeom>
        </p:spPr>
        <p:txBody>
          <a:bodyPr spcFirstLastPara="1" wrap="square" lIns="91425" tIns="91425" rIns="91425" bIns="91425" anchor="t" anchorCtr="0">
            <a:noAutofit/>
          </a:bodyPr>
          <a:lstStyle/>
          <a:p>
            <a:r>
              <a:rPr lang="it-IT" dirty="0"/>
              <a:t>Individuazione degli highlights</a:t>
            </a:r>
            <a:br>
              <a:rPr lang="it-IT" b="1" dirty="0"/>
            </a:br>
            <a:endParaRPr dirty="0"/>
          </a:p>
        </p:txBody>
      </p:sp>
      <p:sp>
        <p:nvSpPr>
          <p:cNvPr id="772" name="Google Shape;772;p95">
            <a:extLst>
              <a:ext uri="{FF2B5EF4-FFF2-40B4-BE49-F238E27FC236}">
                <a16:creationId xmlns:a16="http://schemas.microsoft.com/office/drawing/2014/main" id="{92F43B08-E923-2298-4A4E-6817EB8D0221}"/>
              </a:ext>
            </a:extLst>
          </p:cNvPr>
          <p:cNvSpPr txBox="1">
            <a:spLocks noGrp="1"/>
          </p:cNvSpPr>
          <p:nvPr>
            <p:ph type="subTitle" idx="1"/>
          </p:nvPr>
        </p:nvSpPr>
        <p:spPr>
          <a:xfrm>
            <a:off x="703925" y="725919"/>
            <a:ext cx="7736147" cy="2156316"/>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it-IT" sz="1400" dirty="0"/>
              <a:t>Per ogni video, estraiamo le feature visive tramite un modello 3D (R3D-18) e generiamo l'</a:t>
            </a:r>
            <a:r>
              <a:rPr lang="it-IT" sz="1400" dirty="0" err="1"/>
              <a:t>embedding</a:t>
            </a:r>
            <a:r>
              <a:rPr lang="it-IT" sz="1400" dirty="0"/>
              <a:t> di un prompt testuale con CLIP. </a:t>
            </a:r>
          </a:p>
          <a:p>
            <a:pPr marL="0" lvl="0" indent="0">
              <a:buClr>
                <a:schemeClr val="dk1"/>
              </a:buClr>
              <a:buSzPts val="1100"/>
              <a:buNone/>
            </a:pPr>
            <a:r>
              <a:rPr lang="it-IT" sz="1400" dirty="0"/>
              <a:t>Questi due input vengono forniti al modello </a:t>
            </a:r>
            <a:r>
              <a:rPr lang="it-IT" sz="1400" dirty="0" err="1"/>
              <a:t>UniVTG</a:t>
            </a:r>
            <a:r>
              <a:rPr lang="it-IT" sz="1400" dirty="0"/>
              <a:t>, che li combina internamente per assegnare un punteggio di salienza a ciascun frame. </a:t>
            </a:r>
          </a:p>
          <a:p>
            <a:pPr marL="0" lvl="0" indent="0">
              <a:buClr>
                <a:schemeClr val="dk1"/>
              </a:buClr>
              <a:buSzPts val="1100"/>
              <a:buNone/>
            </a:pPr>
            <a:r>
              <a:rPr lang="it-IT" sz="1400" dirty="0"/>
              <a:t>I Top-K frame con punteggio più alto vengono selezionati come momenti salienti del video.</a:t>
            </a:r>
            <a:endParaRPr lang="en" dirty="0"/>
          </a:p>
        </p:txBody>
      </p:sp>
      <p:pic>
        <p:nvPicPr>
          <p:cNvPr id="4" name="Immagine 3" descr="Immagine che contiene testo, schermata, linea&#10;&#10;Il contenuto generato dall'IA potrebbe non essere corretto.">
            <a:extLst>
              <a:ext uri="{FF2B5EF4-FFF2-40B4-BE49-F238E27FC236}">
                <a16:creationId xmlns:a16="http://schemas.microsoft.com/office/drawing/2014/main" id="{8F96F2AF-458C-18CC-BD35-130394A4D6DC}"/>
              </a:ext>
            </a:extLst>
          </p:cNvPr>
          <p:cNvPicPr>
            <a:picLocks noChangeAspect="1"/>
          </p:cNvPicPr>
          <p:nvPr/>
        </p:nvPicPr>
        <p:blipFill>
          <a:blip r:embed="rId3"/>
          <a:stretch>
            <a:fillRect/>
          </a:stretch>
        </p:blipFill>
        <p:spPr>
          <a:xfrm>
            <a:off x="351960" y="2903506"/>
            <a:ext cx="8440075" cy="1590001"/>
          </a:xfrm>
          <a:prstGeom prst="rect">
            <a:avLst/>
          </a:prstGeom>
        </p:spPr>
      </p:pic>
    </p:spTree>
    <p:extLst>
      <p:ext uri="{BB962C8B-B14F-4D97-AF65-F5344CB8AC3E}">
        <p14:creationId xmlns:p14="http://schemas.microsoft.com/office/powerpoint/2010/main" val="2428175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C3F194BB-D999-1C36-1920-167FE9F61733}"/>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D11721F2-F60A-A88B-9EEE-F230BA342A0E}"/>
              </a:ext>
            </a:extLst>
          </p:cNvPr>
          <p:cNvSpPr txBox="1">
            <a:spLocks noGrp="1"/>
          </p:cNvSpPr>
          <p:nvPr>
            <p:ph type="ctrTitle"/>
          </p:nvPr>
        </p:nvSpPr>
        <p:spPr>
          <a:xfrm flipH="1">
            <a:off x="703925" y="37658"/>
            <a:ext cx="6475760" cy="670500"/>
          </a:xfrm>
          <a:prstGeom prst="rect">
            <a:avLst/>
          </a:prstGeom>
        </p:spPr>
        <p:txBody>
          <a:bodyPr spcFirstLastPara="1" wrap="square" lIns="91425" tIns="91425" rIns="91425" bIns="91425" anchor="t" anchorCtr="0">
            <a:noAutofit/>
          </a:bodyPr>
          <a:lstStyle/>
          <a:p>
            <a:r>
              <a:rPr lang="it-IT" dirty="0"/>
              <a:t>Risultati dell’estrazione con  </a:t>
            </a:r>
            <a:r>
              <a:rPr lang="it-IT" dirty="0" err="1"/>
              <a:t>UniVTG</a:t>
            </a:r>
            <a:br>
              <a:rPr lang="it-IT" b="1" dirty="0"/>
            </a:br>
            <a:endParaRPr dirty="0"/>
          </a:p>
        </p:txBody>
      </p:sp>
      <p:sp>
        <p:nvSpPr>
          <p:cNvPr id="772" name="Google Shape;772;p95">
            <a:extLst>
              <a:ext uri="{FF2B5EF4-FFF2-40B4-BE49-F238E27FC236}">
                <a16:creationId xmlns:a16="http://schemas.microsoft.com/office/drawing/2014/main" id="{71572ACD-E7AB-B31F-FE34-D471BCDF3299}"/>
              </a:ext>
            </a:extLst>
          </p:cNvPr>
          <p:cNvSpPr txBox="1">
            <a:spLocks noGrp="1"/>
          </p:cNvSpPr>
          <p:nvPr>
            <p:ph type="subTitle" idx="1"/>
          </p:nvPr>
        </p:nvSpPr>
        <p:spPr>
          <a:xfrm>
            <a:off x="978619" y="107151"/>
            <a:ext cx="3496643" cy="4929197"/>
          </a:xfrm>
          <a:prstGeom prst="rect">
            <a:avLst/>
          </a:prstGeom>
        </p:spPr>
        <p:txBody>
          <a:bodyPr spcFirstLastPara="1" wrap="square" lIns="91425" tIns="91425" rIns="91425" bIns="91425" anchor="ctr" anchorCtr="0">
            <a:noAutofit/>
          </a:bodyPr>
          <a:lstStyle/>
          <a:p>
            <a:pPr marL="114300" indent="0">
              <a:buNone/>
            </a:pPr>
            <a:r>
              <a:rPr lang="it-IT" sz="1400" dirty="0"/>
              <a:t>Abbiamo utilizzato </a:t>
            </a:r>
            <a:r>
              <a:rPr lang="it-IT" sz="1400" dirty="0" err="1"/>
              <a:t>UniVTG</a:t>
            </a:r>
            <a:r>
              <a:rPr lang="it-IT" sz="1400" dirty="0"/>
              <a:t> per identificare automaticamente i momenti salienti all’interno di video lunghi, ottenendo un set ristretto di clip significative.</a:t>
            </a:r>
          </a:p>
          <a:p>
            <a:pPr marL="114300" indent="0">
              <a:buNone/>
            </a:pPr>
            <a:r>
              <a:rPr lang="it-IT" sz="1400" dirty="0"/>
              <a:t>Questo approccio ci consente di:</a:t>
            </a:r>
          </a:p>
          <a:p>
            <a:r>
              <a:rPr lang="it-IT" sz="1400" b="1" dirty="0"/>
              <a:t>Selezionare solo le parti più rilevanti</a:t>
            </a:r>
            <a:r>
              <a:rPr lang="it-IT" sz="1400" dirty="0"/>
              <a:t> del video.</a:t>
            </a:r>
          </a:p>
          <a:p>
            <a:r>
              <a:rPr lang="it-IT" sz="1400" b="1" dirty="0"/>
              <a:t>Ridurre drasticamente il contenuto da analizzare, ottimizzando tempi e risorse.</a:t>
            </a:r>
          </a:p>
          <a:p>
            <a:r>
              <a:rPr lang="it-IT" sz="1400" b="1" dirty="0"/>
              <a:t>Preservare più informazioni utili</a:t>
            </a:r>
            <a:r>
              <a:rPr lang="it-IT" sz="1400" dirty="0"/>
              <a:t>, grazie all’analisi mirata di clip brevi e contestualizzate.</a:t>
            </a:r>
          </a:p>
          <a:p>
            <a:pPr marL="114300" indent="0">
              <a:buNone/>
            </a:pPr>
            <a:r>
              <a:rPr lang="it-IT" sz="1400" b="1" dirty="0"/>
              <a:t>A destra un esempio di estrazione: </a:t>
            </a:r>
            <a:r>
              <a:rPr lang="it-IT" sz="1400" dirty="0"/>
              <a:t>da un video di </a:t>
            </a:r>
            <a:r>
              <a:rPr lang="it-IT" sz="1400" b="1" dirty="0"/>
              <a:t>10:19</a:t>
            </a:r>
            <a:r>
              <a:rPr lang="it-IT" sz="1400" dirty="0"/>
              <a:t>, vengono estratte </a:t>
            </a:r>
            <a:r>
              <a:rPr lang="it-IT" sz="1400" b="1" dirty="0"/>
              <a:t>7 clip significative</a:t>
            </a:r>
            <a:r>
              <a:rPr lang="it-IT" sz="1400" dirty="0"/>
              <a:t> da circa </a:t>
            </a:r>
            <a:r>
              <a:rPr lang="it-IT" sz="1400" b="1" dirty="0"/>
              <a:t>20 secondi</a:t>
            </a:r>
            <a:r>
              <a:rPr lang="it-IT" sz="1400" dirty="0"/>
              <a:t> ciascuna, per un totale di </a:t>
            </a:r>
            <a:r>
              <a:rPr lang="it-IT" sz="1400" b="1" dirty="0"/>
              <a:t>2:20</a:t>
            </a:r>
            <a:r>
              <a:rPr lang="it-IT" sz="1400" dirty="0"/>
              <a:t>.</a:t>
            </a:r>
          </a:p>
        </p:txBody>
      </p:sp>
      <p:pic>
        <p:nvPicPr>
          <p:cNvPr id="5" name="clip_01">
            <a:hlinkClick r:id="" action="ppaction://media"/>
            <a:extLst>
              <a:ext uri="{FF2B5EF4-FFF2-40B4-BE49-F238E27FC236}">
                <a16:creationId xmlns:a16="http://schemas.microsoft.com/office/drawing/2014/main" id="{576608FF-2A96-1A96-14B7-E9D190633E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26259" y="708158"/>
            <a:ext cx="3410462" cy="1918384"/>
          </a:xfrm>
          <a:prstGeom prst="rect">
            <a:avLst/>
          </a:prstGeom>
        </p:spPr>
      </p:pic>
      <p:pic>
        <p:nvPicPr>
          <p:cNvPr id="8" name="Immagine 7" descr="Immagine che contiene Viso umano, uomo, schermata, arma&#10;&#10;Il contenuto generato dall'IA potrebbe non essere corretto.">
            <a:extLst>
              <a:ext uri="{FF2B5EF4-FFF2-40B4-BE49-F238E27FC236}">
                <a16:creationId xmlns:a16="http://schemas.microsoft.com/office/drawing/2014/main" id="{91859139-0D88-BBCF-E84B-407BA2EA01EC}"/>
              </a:ext>
            </a:extLst>
          </p:cNvPr>
          <p:cNvPicPr>
            <a:picLocks noChangeAspect="1"/>
          </p:cNvPicPr>
          <p:nvPr/>
        </p:nvPicPr>
        <p:blipFill>
          <a:blip r:embed="rId6"/>
          <a:stretch>
            <a:fillRect/>
          </a:stretch>
        </p:blipFill>
        <p:spPr>
          <a:xfrm>
            <a:off x="5026259" y="2657685"/>
            <a:ext cx="1460825" cy="2413989"/>
          </a:xfrm>
          <a:prstGeom prst="rect">
            <a:avLst/>
          </a:prstGeom>
        </p:spPr>
      </p:pic>
      <p:pic>
        <p:nvPicPr>
          <p:cNvPr id="10" name="Immagine 9" descr="Immagine che contiene Viso umano, uomo, schermata, vestiti&#10;&#10;Il contenuto generato dall'IA potrebbe non essere corretto.">
            <a:extLst>
              <a:ext uri="{FF2B5EF4-FFF2-40B4-BE49-F238E27FC236}">
                <a16:creationId xmlns:a16="http://schemas.microsoft.com/office/drawing/2014/main" id="{44E09FD2-A9C6-6E76-8A0D-63A6C1B22C7B}"/>
              </a:ext>
            </a:extLst>
          </p:cNvPr>
          <p:cNvPicPr>
            <a:picLocks noChangeAspect="1"/>
          </p:cNvPicPr>
          <p:nvPr/>
        </p:nvPicPr>
        <p:blipFill>
          <a:blip r:embed="rId7"/>
          <a:stretch>
            <a:fillRect/>
          </a:stretch>
        </p:blipFill>
        <p:spPr>
          <a:xfrm>
            <a:off x="6466344" y="2657685"/>
            <a:ext cx="1426682" cy="2413989"/>
          </a:xfrm>
          <a:prstGeom prst="rect">
            <a:avLst/>
          </a:prstGeom>
        </p:spPr>
      </p:pic>
    </p:spTree>
    <p:extLst>
      <p:ext uri="{BB962C8B-B14F-4D97-AF65-F5344CB8AC3E}">
        <p14:creationId xmlns:p14="http://schemas.microsoft.com/office/powerpoint/2010/main" val="292880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28BCD12A-2A22-2B44-2F6E-AEDB88459446}"/>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8ABB476A-37AE-4EB5-723E-192682E147C8}"/>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Approccio Leggero (</a:t>
            </a:r>
            <a:r>
              <a:rPr lang="it-IT" dirty="0" err="1"/>
              <a:t>Blip+Whisper</a:t>
            </a:r>
            <a:r>
              <a:rPr lang="it-IT" dirty="0"/>
              <a:t>)</a:t>
            </a:r>
            <a:endParaRPr dirty="0"/>
          </a:p>
          <a:p>
            <a:pPr marL="0" lvl="0" indent="0" algn="ctr" rtl="0">
              <a:spcBef>
                <a:spcPts val="0"/>
              </a:spcBef>
              <a:spcAft>
                <a:spcPts val="0"/>
              </a:spcAft>
              <a:buNone/>
            </a:pPr>
            <a:endParaRPr dirty="0"/>
          </a:p>
        </p:txBody>
      </p:sp>
      <p:sp>
        <p:nvSpPr>
          <p:cNvPr id="14" name="Google Shape;772;p95">
            <a:extLst>
              <a:ext uri="{FF2B5EF4-FFF2-40B4-BE49-F238E27FC236}">
                <a16:creationId xmlns:a16="http://schemas.microsoft.com/office/drawing/2014/main" id="{C6D76172-C167-273E-5F6A-1E403E9E73C1}"/>
              </a:ext>
            </a:extLst>
          </p:cNvPr>
          <p:cNvSpPr txBox="1">
            <a:spLocks/>
          </p:cNvSpPr>
          <p:nvPr/>
        </p:nvSpPr>
        <p:spPr>
          <a:xfrm>
            <a:off x="479700" y="836765"/>
            <a:ext cx="6234841" cy="24614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it-IT" b="1" dirty="0" err="1"/>
              <a:t>Whisper</a:t>
            </a:r>
            <a:r>
              <a:rPr lang="it-IT" b="1" dirty="0"/>
              <a:t> </a:t>
            </a:r>
            <a:r>
              <a:rPr lang="it-IT" dirty="0"/>
              <a:t>è un modello di riconoscimento vocale automatico (ASR) sviluppato da OpenAI, progettato per trascrivere l’audio in testo con alta accuratezza anche in presenza di rumore di fondo o accenti diversi. Utilizza una rete neurale profonda addestrata su una vasta quantità di dati audio multilingue per generare trascrizioni rapide e precise.</a:t>
            </a:r>
          </a:p>
          <a:p>
            <a:pPr marL="0" indent="0">
              <a:buClr>
                <a:schemeClr val="dk1"/>
              </a:buClr>
              <a:buSzPts val="1100"/>
              <a:buNone/>
            </a:pPr>
            <a:endParaRPr lang="it-IT" dirty="0"/>
          </a:p>
          <a:p>
            <a:pPr marL="171450" indent="-171450">
              <a:buClr>
                <a:schemeClr val="dk1"/>
              </a:buClr>
              <a:buSzPts val="1100"/>
              <a:buFont typeface="Arial" panose="020B0604020202020204" pitchFamily="34" charset="0"/>
              <a:buChar char="•"/>
            </a:pPr>
            <a:r>
              <a:rPr lang="it-IT" b="1" dirty="0" err="1"/>
              <a:t>Blip</a:t>
            </a:r>
            <a:r>
              <a:rPr lang="it-IT" b="1" dirty="0"/>
              <a:t> </a:t>
            </a:r>
            <a:r>
              <a:rPr lang="it-IT" dirty="0"/>
              <a:t>(</a:t>
            </a:r>
            <a:r>
              <a:rPr lang="it-IT" dirty="0" err="1"/>
              <a:t>Bootstrapping</a:t>
            </a:r>
            <a:r>
              <a:rPr lang="it-IT" dirty="0"/>
              <a:t> Language-Image </a:t>
            </a:r>
            <a:r>
              <a:rPr lang="it-IT" dirty="0" err="1"/>
              <a:t>Pre</a:t>
            </a:r>
            <a:r>
              <a:rPr lang="it-IT" dirty="0"/>
              <a:t>-training) è un modello multimodale che analizza le immagini per generare descrizioni testuali. Nel nostro progetto, </a:t>
            </a:r>
            <a:r>
              <a:rPr lang="it-IT" dirty="0" err="1"/>
              <a:t>Blip</a:t>
            </a:r>
            <a:r>
              <a:rPr lang="it-IT" dirty="0"/>
              <a:t> analizza un numero dinamico di frame chiave estratti dal video per comprendere il contesto visivo associato all’audio.</a:t>
            </a:r>
          </a:p>
          <a:p>
            <a:pPr marL="0" indent="0">
              <a:buClr>
                <a:schemeClr val="dk1"/>
              </a:buClr>
              <a:buSzPts val="1100"/>
              <a:buNone/>
            </a:pPr>
            <a:endParaRPr lang="it-IT" dirty="0"/>
          </a:p>
          <a:p>
            <a:pPr marL="171450" indent="-171450">
              <a:buClr>
                <a:schemeClr val="dk1"/>
              </a:buClr>
              <a:buSzPts val="1100"/>
              <a:buFont typeface="Arial" panose="020B0604020202020204" pitchFamily="34" charset="0"/>
              <a:buChar char="•"/>
            </a:pPr>
            <a:r>
              <a:rPr lang="it-IT" dirty="0"/>
              <a:t>Le informazioni ottenute da </a:t>
            </a:r>
            <a:r>
              <a:rPr lang="it-IT" dirty="0" err="1"/>
              <a:t>Whisper</a:t>
            </a:r>
            <a:r>
              <a:rPr lang="it-IT" dirty="0"/>
              <a:t> e BLIP vengono poi </a:t>
            </a:r>
            <a:r>
              <a:rPr lang="it-IT" b="1" dirty="0"/>
              <a:t>fornite a un LLM</a:t>
            </a:r>
            <a:r>
              <a:rPr lang="it-IT" dirty="0"/>
              <a:t>, che le utilizza per </a:t>
            </a:r>
            <a:r>
              <a:rPr lang="it-IT" b="1" dirty="0"/>
              <a:t>rispondere a domande standardizzate</a:t>
            </a:r>
            <a:r>
              <a:rPr lang="it-IT" dirty="0"/>
              <a:t>, definite in base agli obiettivi dell’analisi del video.</a:t>
            </a:r>
            <a:endParaRPr lang="en" dirty="0"/>
          </a:p>
        </p:txBody>
      </p:sp>
      <p:pic>
        <p:nvPicPr>
          <p:cNvPr id="2" name="Immagine 1">
            <a:extLst>
              <a:ext uri="{FF2B5EF4-FFF2-40B4-BE49-F238E27FC236}">
                <a16:creationId xmlns:a16="http://schemas.microsoft.com/office/drawing/2014/main" id="{3EA3CA27-EAAD-900E-1130-8FCBB66166BF}"/>
              </a:ext>
            </a:extLst>
          </p:cNvPr>
          <p:cNvPicPr>
            <a:picLocks noChangeAspect="1"/>
          </p:cNvPicPr>
          <p:nvPr/>
        </p:nvPicPr>
        <p:blipFill>
          <a:blip r:embed="rId3"/>
          <a:stretch>
            <a:fillRect/>
          </a:stretch>
        </p:blipFill>
        <p:spPr>
          <a:xfrm>
            <a:off x="2696785" y="3509946"/>
            <a:ext cx="1027159" cy="1157592"/>
          </a:xfrm>
          <a:prstGeom prst="rect">
            <a:avLst/>
          </a:prstGeom>
        </p:spPr>
      </p:pic>
      <p:pic>
        <p:nvPicPr>
          <p:cNvPr id="3" name="Picture 3" descr="OpenAI Whisper">
            <a:extLst>
              <a:ext uri="{FF2B5EF4-FFF2-40B4-BE49-F238E27FC236}">
                <a16:creationId xmlns:a16="http://schemas.microsoft.com/office/drawing/2014/main" id="{F82368FB-5493-8E47-3A10-A4CE26946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117" y="3505605"/>
            <a:ext cx="824952" cy="82495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descr="Immagine che contiene Carattere, simbolo, Elementi grafici, design&#10;&#10;Il contenuto generato dall'IA potrebbe non essere corretto.">
            <a:extLst>
              <a:ext uri="{FF2B5EF4-FFF2-40B4-BE49-F238E27FC236}">
                <a16:creationId xmlns:a16="http://schemas.microsoft.com/office/drawing/2014/main" id="{FE60D91A-72A9-20AE-AC93-CD9BBA396755}"/>
              </a:ext>
            </a:extLst>
          </p:cNvPr>
          <p:cNvPicPr>
            <a:picLocks noChangeAspect="1"/>
          </p:cNvPicPr>
          <p:nvPr/>
        </p:nvPicPr>
        <p:blipFill>
          <a:blip r:embed="rId5"/>
          <a:stretch>
            <a:fillRect/>
          </a:stretch>
        </p:blipFill>
        <p:spPr>
          <a:xfrm>
            <a:off x="4914117" y="4327752"/>
            <a:ext cx="824952" cy="342733"/>
          </a:xfrm>
          <a:prstGeom prst="rect">
            <a:avLst/>
          </a:prstGeom>
        </p:spPr>
      </p:pic>
      <p:pic>
        <p:nvPicPr>
          <p:cNvPr id="7" name="Immagine 6" descr="Immagine che contiene logo, Elementi grafici, simbolo, rosso&#10;&#10;Il contenuto generato dall'IA potrebbe non essere corretto.">
            <a:extLst>
              <a:ext uri="{FF2B5EF4-FFF2-40B4-BE49-F238E27FC236}">
                <a16:creationId xmlns:a16="http://schemas.microsoft.com/office/drawing/2014/main" id="{3EF46FE9-2D71-6A8F-6816-ABCF08B07E81}"/>
              </a:ext>
            </a:extLst>
          </p:cNvPr>
          <p:cNvPicPr>
            <a:picLocks noChangeAspect="1"/>
          </p:cNvPicPr>
          <p:nvPr/>
        </p:nvPicPr>
        <p:blipFill>
          <a:blip r:embed="rId6"/>
          <a:stretch>
            <a:fillRect/>
          </a:stretch>
        </p:blipFill>
        <p:spPr>
          <a:xfrm>
            <a:off x="545100" y="3486989"/>
            <a:ext cx="1168664" cy="1138975"/>
          </a:xfrm>
          <a:prstGeom prst="rect">
            <a:avLst/>
          </a:prstGeom>
        </p:spPr>
      </p:pic>
      <p:pic>
        <p:nvPicPr>
          <p:cNvPr id="9" name="Immagine 8">
            <a:extLst>
              <a:ext uri="{FF2B5EF4-FFF2-40B4-BE49-F238E27FC236}">
                <a16:creationId xmlns:a16="http://schemas.microsoft.com/office/drawing/2014/main" id="{FC52DD61-E348-3081-C363-63BC0AEEFB08}"/>
              </a:ext>
            </a:extLst>
          </p:cNvPr>
          <p:cNvPicPr>
            <a:picLocks noChangeAspect="1"/>
          </p:cNvPicPr>
          <p:nvPr/>
        </p:nvPicPr>
        <p:blipFill>
          <a:blip r:embed="rId7"/>
          <a:stretch>
            <a:fillRect/>
          </a:stretch>
        </p:blipFill>
        <p:spPr>
          <a:xfrm>
            <a:off x="6813232" y="3509946"/>
            <a:ext cx="1191374" cy="1157592"/>
          </a:xfrm>
          <a:prstGeom prst="rect">
            <a:avLst/>
          </a:prstGeom>
        </p:spPr>
      </p:pic>
      <p:pic>
        <p:nvPicPr>
          <p:cNvPr id="11" name="Immagine 10" descr="Immagine che contiene nero, oscurità&#10;&#10;Il contenuto generato dall'IA potrebbe non essere corretto.">
            <a:extLst>
              <a:ext uri="{FF2B5EF4-FFF2-40B4-BE49-F238E27FC236}">
                <a16:creationId xmlns:a16="http://schemas.microsoft.com/office/drawing/2014/main" id="{59D26068-65FA-1AA2-6E93-96B972E1C85E}"/>
              </a:ext>
            </a:extLst>
          </p:cNvPr>
          <p:cNvPicPr>
            <a:picLocks noChangeAspect="1"/>
          </p:cNvPicPr>
          <p:nvPr/>
        </p:nvPicPr>
        <p:blipFill>
          <a:blip r:embed="rId8"/>
          <a:stretch>
            <a:fillRect/>
          </a:stretch>
        </p:blipFill>
        <p:spPr>
          <a:xfrm>
            <a:off x="1648952" y="3528563"/>
            <a:ext cx="1138975" cy="1138975"/>
          </a:xfrm>
          <a:prstGeom prst="rect">
            <a:avLst/>
          </a:prstGeom>
        </p:spPr>
      </p:pic>
      <p:pic>
        <p:nvPicPr>
          <p:cNvPr id="12" name="Immagine 11" descr="Immagine che contiene nero, oscurità&#10;&#10;Il contenuto generato dall'IA potrebbe non essere corretto.">
            <a:extLst>
              <a:ext uri="{FF2B5EF4-FFF2-40B4-BE49-F238E27FC236}">
                <a16:creationId xmlns:a16="http://schemas.microsoft.com/office/drawing/2014/main" id="{CA02197F-D038-794C-CB41-884C3C902BA1}"/>
              </a:ext>
            </a:extLst>
          </p:cNvPr>
          <p:cNvPicPr>
            <a:picLocks noChangeAspect="1"/>
          </p:cNvPicPr>
          <p:nvPr/>
        </p:nvPicPr>
        <p:blipFill>
          <a:blip r:embed="rId8"/>
          <a:stretch>
            <a:fillRect/>
          </a:stretch>
        </p:blipFill>
        <p:spPr>
          <a:xfrm>
            <a:off x="3723944" y="3505605"/>
            <a:ext cx="1138975" cy="1138975"/>
          </a:xfrm>
          <a:prstGeom prst="rect">
            <a:avLst/>
          </a:prstGeom>
        </p:spPr>
      </p:pic>
      <p:pic>
        <p:nvPicPr>
          <p:cNvPr id="13" name="Immagine 12" descr="Immagine che contiene nero, oscurità&#10;&#10;Il contenuto generato dall'IA potrebbe non essere corretto.">
            <a:extLst>
              <a:ext uri="{FF2B5EF4-FFF2-40B4-BE49-F238E27FC236}">
                <a16:creationId xmlns:a16="http://schemas.microsoft.com/office/drawing/2014/main" id="{7E26D356-2166-DFAF-D1FF-B0B376ED98FC}"/>
              </a:ext>
            </a:extLst>
          </p:cNvPr>
          <p:cNvPicPr>
            <a:picLocks noChangeAspect="1"/>
          </p:cNvPicPr>
          <p:nvPr/>
        </p:nvPicPr>
        <p:blipFill>
          <a:blip r:embed="rId8"/>
          <a:stretch>
            <a:fillRect/>
          </a:stretch>
        </p:blipFill>
        <p:spPr>
          <a:xfrm>
            <a:off x="5734124" y="3485196"/>
            <a:ext cx="1138975" cy="1138975"/>
          </a:xfrm>
          <a:prstGeom prst="rect">
            <a:avLst/>
          </a:prstGeom>
        </p:spPr>
      </p:pic>
    </p:spTree>
    <p:extLst>
      <p:ext uri="{BB962C8B-B14F-4D97-AF65-F5344CB8AC3E}">
        <p14:creationId xmlns:p14="http://schemas.microsoft.com/office/powerpoint/2010/main" val="50324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7AE2ECA4-FAD5-4A67-E587-80AB578013AE}"/>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73BD0985-6E1E-5F69-558D-8A630031DF18}"/>
              </a:ext>
            </a:extLst>
          </p:cNvPr>
          <p:cNvSpPr txBox="1">
            <a:spLocks noGrp="1"/>
          </p:cNvSpPr>
          <p:nvPr>
            <p:ph type="ctrTitle"/>
          </p:nvPr>
        </p:nvSpPr>
        <p:spPr>
          <a:xfrm flipH="1">
            <a:off x="479699" y="-22412"/>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Pipeline Operativa (</a:t>
            </a:r>
            <a:r>
              <a:rPr lang="it-IT" dirty="0" err="1"/>
              <a:t>Blip+Whisper</a:t>
            </a:r>
            <a:r>
              <a:rPr lang="it-IT" dirty="0"/>
              <a:t>)</a:t>
            </a:r>
            <a:endParaRPr dirty="0"/>
          </a:p>
          <a:p>
            <a:pPr marL="0" lvl="0" indent="0" algn="ctr" rtl="0">
              <a:spcBef>
                <a:spcPts val="0"/>
              </a:spcBef>
              <a:spcAft>
                <a:spcPts val="0"/>
              </a:spcAft>
              <a:buNone/>
            </a:pPr>
            <a:endParaRPr dirty="0"/>
          </a:p>
        </p:txBody>
      </p:sp>
      <p:pic>
        <p:nvPicPr>
          <p:cNvPr id="2" name="Immagine 1" descr="Immagine che contiene testo, schermata, Carattere, documento&#10;&#10;Il contenuto generato dall'IA potrebbe non essere corretto.">
            <a:extLst>
              <a:ext uri="{FF2B5EF4-FFF2-40B4-BE49-F238E27FC236}">
                <a16:creationId xmlns:a16="http://schemas.microsoft.com/office/drawing/2014/main" id="{7DE1B295-FF3D-2F7B-927E-8ADBFE705871}"/>
              </a:ext>
            </a:extLst>
          </p:cNvPr>
          <p:cNvPicPr>
            <a:picLocks noChangeAspect="1"/>
          </p:cNvPicPr>
          <p:nvPr/>
        </p:nvPicPr>
        <p:blipFill>
          <a:blip r:embed="rId3"/>
          <a:stretch>
            <a:fillRect/>
          </a:stretch>
        </p:blipFill>
        <p:spPr>
          <a:xfrm>
            <a:off x="1091903" y="3200509"/>
            <a:ext cx="6960191" cy="1866791"/>
          </a:xfrm>
          <a:prstGeom prst="rect">
            <a:avLst/>
          </a:prstGeom>
        </p:spPr>
      </p:pic>
      <p:sp>
        <p:nvSpPr>
          <p:cNvPr id="3" name="Google Shape;771;p95">
            <a:extLst>
              <a:ext uri="{FF2B5EF4-FFF2-40B4-BE49-F238E27FC236}">
                <a16:creationId xmlns:a16="http://schemas.microsoft.com/office/drawing/2014/main" id="{11607229-899C-100C-74BD-E3DF516FCB3D}"/>
              </a:ext>
            </a:extLst>
          </p:cNvPr>
          <p:cNvSpPr txBox="1">
            <a:spLocks/>
          </p:cNvSpPr>
          <p:nvPr/>
        </p:nvSpPr>
        <p:spPr>
          <a:xfrm flipH="1">
            <a:off x="375790" y="579158"/>
            <a:ext cx="1196699"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 </a:t>
            </a:r>
            <a:r>
              <a:rPr lang="it-IT" sz="2000" b="1" dirty="0"/>
              <a:t>Input:</a:t>
            </a:r>
            <a:endParaRPr lang="it-IT" dirty="0"/>
          </a:p>
        </p:txBody>
      </p:sp>
      <p:sp>
        <p:nvSpPr>
          <p:cNvPr id="4" name="Google Shape;772;p95">
            <a:extLst>
              <a:ext uri="{FF2B5EF4-FFF2-40B4-BE49-F238E27FC236}">
                <a16:creationId xmlns:a16="http://schemas.microsoft.com/office/drawing/2014/main" id="{7AB4F786-C8A1-17C8-CA7F-47817F0BE7A8}"/>
              </a:ext>
            </a:extLst>
          </p:cNvPr>
          <p:cNvSpPr txBox="1">
            <a:spLocks/>
          </p:cNvSpPr>
          <p:nvPr/>
        </p:nvSpPr>
        <p:spPr>
          <a:xfrm>
            <a:off x="1428737" y="688243"/>
            <a:ext cx="3337226" cy="3306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t-IT" dirty="0"/>
              <a:t>Clip video segmentate automaticamente con </a:t>
            </a:r>
            <a:r>
              <a:rPr lang="it-IT" dirty="0" err="1"/>
              <a:t>UniVTG</a:t>
            </a:r>
            <a:endParaRPr lang="en" dirty="0"/>
          </a:p>
        </p:txBody>
      </p:sp>
      <p:sp>
        <p:nvSpPr>
          <p:cNvPr id="8" name="Google Shape;772;p95">
            <a:extLst>
              <a:ext uri="{FF2B5EF4-FFF2-40B4-BE49-F238E27FC236}">
                <a16:creationId xmlns:a16="http://schemas.microsoft.com/office/drawing/2014/main" id="{C8511B0E-8914-396C-A44C-FA28AC2AF470}"/>
              </a:ext>
            </a:extLst>
          </p:cNvPr>
          <p:cNvSpPr txBox="1">
            <a:spLocks noGrp="1"/>
          </p:cNvSpPr>
          <p:nvPr>
            <p:ph type="subTitle" idx="1"/>
          </p:nvPr>
        </p:nvSpPr>
        <p:spPr>
          <a:xfrm>
            <a:off x="375790" y="1263304"/>
            <a:ext cx="7957628" cy="1866791"/>
          </a:xfrm>
          <a:prstGeom prst="rect">
            <a:avLst/>
          </a:prstGeom>
        </p:spPr>
        <p:txBody>
          <a:bodyPr spcFirstLastPara="1" wrap="square" lIns="91425" tIns="91425" rIns="91425" bIns="91425" anchor="ctr" anchorCtr="0">
            <a:noAutofit/>
          </a:bodyPr>
          <a:lstStyle/>
          <a:p>
            <a:r>
              <a:rPr lang="it-IT" sz="1400" dirty="0"/>
              <a:t>🎞️ </a:t>
            </a:r>
            <a:r>
              <a:rPr lang="it-IT" sz="1400" b="1" dirty="0"/>
              <a:t>Estrazione dei Frame Visivi : </a:t>
            </a:r>
            <a:r>
              <a:rPr lang="it-IT" dirty="0"/>
              <a:t>i frame vengono estratti ad intervalli regolari di 1.5 s , cosi da garantire la rappresentatività del contenuto visivo della Clip.</a:t>
            </a:r>
            <a:endParaRPr lang="it-IT" sz="1400" b="1" dirty="0"/>
          </a:p>
          <a:p>
            <a:endParaRPr lang="it-IT" sz="1400" b="1" dirty="0"/>
          </a:p>
          <a:p>
            <a:r>
              <a:rPr lang="it-IT" sz="1400" dirty="0"/>
              <a:t>🖼️ </a:t>
            </a:r>
            <a:r>
              <a:rPr lang="it-IT" sz="1400" b="1" dirty="0"/>
              <a:t>Descrizione delle Immagini (BLIP): </a:t>
            </a:r>
            <a:r>
              <a:rPr lang="it-IT" sz="1400" dirty="0"/>
              <a:t>Ogni frame è analizzato con </a:t>
            </a:r>
            <a:r>
              <a:rPr lang="it-IT" sz="1400" b="1" dirty="0"/>
              <a:t>BLIP</a:t>
            </a:r>
            <a:r>
              <a:rPr lang="it-IT" sz="1400" dirty="0"/>
              <a:t>, che genera una </a:t>
            </a:r>
            <a:r>
              <a:rPr lang="it-IT" sz="1400" b="1" dirty="0" err="1"/>
              <a:t>caption</a:t>
            </a:r>
            <a:r>
              <a:rPr lang="it-IT" sz="1400" b="1" dirty="0"/>
              <a:t> testuale</a:t>
            </a:r>
          </a:p>
          <a:p>
            <a:endParaRPr lang="it-IT" sz="1400" b="1" dirty="0"/>
          </a:p>
          <a:p>
            <a:r>
              <a:rPr lang="it-IT" sz="1400" dirty="0"/>
              <a:t>🔊 </a:t>
            </a:r>
            <a:r>
              <a:rPr lang="it-IT" sz="1400" b="1" dirty="0"/>
              <a:t>Estrazione e Trascrizione dell’Audio (</a:t>
            </a:r>
            <a:r>
              <a:rPr lang="it-IT" sz="1400" b="1" dirty="0" err="1"/>
              <a:t>Whisper</a:t>
            </a:r>
            <a:r>
              <a:rPr lang="it-IT" sz="1400" b="1" dirty="0"/>
              <a:t>): </a:t>
            </a:r>
            <a:r>
              <a:rPr lang="it-IT" sz="1400" dirty="0"/>
              <a:t>L’audio viene separato dal video e poi eseguita la trascrizione automatica tramite </a:t>
            </a:r>
            <a:r>
              <a:rPr lang="it-IT" sz="1400" dirty="0" err="1"/>
              <a:t>Whisper</a:t>
            </a:r>
            <a:endParaRPr lang="it-IT" sz="1400" b="1" dirty="0"/>
          </a:p>
          <a:p>
            <a:endParaRPr lang="it-IT" sz="1400" b="1" dirty="0"/>
          </a:p>
          <a:p>
            <a:r>
              <a:rPr lang="it-IT" sz="1400" dirty="0"/>
              <a:t>💬 </a:t>
            </a:r>
            <a:r>
              <a:rPr lang="it-IT" sz="1400" b="1" dirty="0"/>
              <a:t>Generazione del Prompt per LLM: </a:t>
            </a:r>
            <a:r>
              <a:rPr lang="it-IT" sz="1400" dirty="0"/>
              <a:t>Le </a:t>
            </a:r>
            <a:r>
              <a:rPr lang="it-IT" sz="1400" dirty="0" err="1"/>
              <a:t>caption</a:t>
            </a:r>
            <a:r>
              <a:rPr lang="it-IT" sz="1400" dirty="0"/>
              <a:t> visive e la trascrizione audio vengono </a:t>
            </a:r>
            <a:r>
              <a:rPr lang="it-IT" sz="1400" b="1" dirty="0"/>
              <a:t>organizzate in un prompt strutturato </a:t>
            </a:r>
            <a:r>
              <a:rPr lang="it-IT" sz="1400" dirty="0"/>
              <a:t>che un LLM userà per rispondere a 10 domande predefinite.</a:t>
            </a:r>
            <a:endParaRPr lang="it-IT" sz="1400" b="1" dirty="0"/>
          </a:p>
          <a:p>
            <a:endParaRPr lang="it-IT" sz="1400" dirty="0"/>
          </a:p>
        </p:txBody>
      </p:sp>
    </p:spTree>
    <p:extLst>
      <p:ext uri="{BB962C8B-B14F-4D97-AF65-F5344CB8AC3E}">
        <p14:creationId xmlns:p14="http://schemas.microsoft.com/office/powerpoint/2010/main" val="2601357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70694F63-73E5-4905-E2D8-839D77B820C5}"/>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B4617ADC-9AC8-F127-889D-4E4250820220}"/>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Approccio Leggero: Vantaggi e Limiti</a:t>
            </a:r>
            <a:endParaRPr dirty="0"/>
          </a:p>
          <a:p>
            <a:pPr marL="0" lvl="0" indent="0" algn="ctr" rtl="0">
              <a:spcBef>
                <a:spcPts val="0"/>
              </a:spcBef>
              <a:spcAft>
                <a:spcPts val="0"/>
              </a:spcAft>
              <a:buNone/>
            </a:pPr>
            <a:endParaRPr dirty="0"/>
          </a:p>
        </p:txBody>
      </p:sp>
      <p:sp>
        <p:nvSpPr>
          <p:cNvPr id="772" name="Google Shape;772;p95">
            <a:extLst>
              <a:ext uri="{FF2B5EF4-FFF2-40B4-BE49-F238E27FC236}">
                <a16:creationId xmlns:a16="http://schemas.microsoft.com/office/drawing/2014/main" id="{EE2554B4-9BD9-FD8D-D241-1A339E997345}"/>
              </a:ext>
            </a:extLst>
          </p:cNvPr>
          <p:cNvSpPr txBox="1">
            <a:spLocks noGrp="1"/>
          </p:cNvSpPr>
          <p:nvPr>
            <p:ph type="subTitle" idx="1"/>
          </p:nvPr>
        </p:nvSpPr>
        <p:spPr>
          <a:xfrm>
            <a:off x="206396" y="1312998"/>
            <a:ext cx="4021872" cy="3350345"/>
          </a:xfrm>
          <a:prstGeom prst="rect">
            <a:avLst/>
          </a:prstGeom>
        </p:spPr>
        <p:txBody>
          <a:bodyPr spcFirstLastPara="1" wrap="square" lIns="91425" tIns="91425" rIns="91425" bIns="91425" anchor="ctr" anchorCtr="0">
            <a:noAutofit/>
          </a:bodyPr>
          <a:lstStyle/>
          <a:p>
            <a:pPr marL="171450" lvl="0" indent="-171450">
              <a:buClr>
                <a:schemeClr val="dk1"/>
              </a:buClr>
              <a:buSzPts val="1100"/>
              <a:buFont typeface="Arial" panose="020B0604020202020204" pitchFamily="34" charset="0"/>
              <a:buChar char="•"/>
            </a:pPr>
            <a:r>
              <a:rPr lang="en" b="1" dirty="0"/>
              <a:t>A</a:t>
            </a:r>
            <a:r>
              <a:rPr lang="it-IT" b="1" dirty="0" err="1"/>
              <a:t>lta</a:t>
            </a:r>
            <a:r>
              <a:rPr lang="it-IT" b="1" dirty="0"/>
              <a:t> precisione nella trascrizione audio:</a:t>
            </a:r>
            <a:r>
              <a:rPr lang="it-IT" dirty="0"/>
              <a:t> </a:t>
            </a:r>
            <a:r>
              <a:rPr lang="it-IT" dirty="0" err="1"/>
              <a:t>Whisper</a:t>
            </a:r>
            <a:r>
              <a:rPr lang="it-IT" dirty="0"/>
              <a:t> garantisce risultati quasi perfetti, anche in ambienti rumorosi.</a:t>
            </a:r>
          </a:p>
          <a:p>
            <a:pPr marL="0" lvl="0" indent="0">
              <a:buClr>
                <a:schemeClr val="dk1"/>
              </a:buClr>
              <a:buSzPts val="1100"/>
              <a:buNone/>
            </a:pPr>
            <a:endParaRPr lang="it-IT" dirty="0"/>
          </a:p>
          <a:p>
            <a:pPr marL="171450" lvl="0" indent="-171450">
              <a:buClr>
                <a:schemeClr val="dk1"/>
              </a:buClr>
              <a:buSzPts val="1100"/>
              <a:buFont typeface="Arial" panose="020B0604020202020204" pitchFamily="34" charset="0"/>
              <a:buChar char="•"/>
            </a:pPr>
            <a:r>
              <a:rPr lang="it-IT" b="1" dirty="0"/>
              <a:t>Analisi visiva dinamica:</a:t>
            </a:r>
            <a:r>
              <a:rPr lang="it-IT" dirty="0"/>
              <a:t> </a:t>
            </a:r>
            <a:r>
              <a:rPr lang="it-IT" dirty="0" err="1"/>
              <a:t>Blip</a:t>
            </a:r>
            <a:r>
              <a:rPr lang="it-IT" dirty="0"/>
              <a:t> analizza un numero variabile di frame, adattandosi alla lunghezza delle clip.</a:t>
            </a:r>
          </a:p>
          <a:p>
            <a:pPr marL="0" lvl="0" indent="0">
              <a:buClr>
                <a:schemeClr val="dk1"/>
              </a:buClr>
              <a:buSzPts val="1100"/>
              <a:buNone/>
            </a:pPr>
            <a:endParaRPr lang="it-IT" b="1" dirty="0"/>
          </a:p>
          <a:p>
            <a:pPr marL="171450" lvl="0" indent="-171450">
              <a:buClr>
                <a:schemeClr val="dk1"/>
              </a:buClr>
              <a:buSzPts val="1100"/>
              <a:buFont typeface="Arial" panose="020B0604020202020204" pitchFamily="34" charset="0"/>
              <a:buChar char="•"/>
            </a:pPr>
            <a:r>
              <a:rPr lang="it-IT" b="1" dirty="0"/>
              <a:t>Pipeline leggera:</a:t>
            </a:r>
            <a:r>
              <a:rPr lang="it-IT" dirty="0"/>
              <a:t> Non richiede hardware pesante (GPU potenti), quindi facilmente eseguibile su macchine normali o in cloud low-cost.</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r>
              <a:rPr lang="it-IT" b="1" dirty="0"/>
              <a:t>Bilanciamento multimodale:</a:t>
            </a:r>
            <a:r>
              <a:rPr lang="it-IT" dirty="0"/>
              <a:t> Combina audio e video per migliorare la comprensione del contenuto.</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r>
              <a:rPr lang="it-IT" b="1" dirty="0"/>
              <a:t>Flessibilità e scalabilità:</a:t>
            </a:r>
            <a:r>
              <a:rPr lang="it-IT" dirty="0"/>
              <a:t> Adatto a diversi tipi di video e contenuti.</a:t>
            </a:r>
            <a:endParaRPr lang="it-IT" b="1" dirty="0"/>
          </a:p>
          <a:p>
            <a:pPr marL="171450" lvl="0" indent="-171450">
              <a:buClr>
                <a:schemeClr val="dk1"/>
              </a:buClr>
              <a:buSzPts val="1100"/>
              <a:buFont typeface="Arial" panose="020B0604020202020204" pitchFamily="34" charset="0"/>
              <a:buChar char="•"/>
            </a:pPr>
            <a:endParaRPr lang="en" dirty="0"/>
          </a:p>
        </p:txBody>
      </p:sp>
      <p:sp>
        <p:nvSpPr>
          <p:cNvPr id="9" name="Google Shape;771;p95">
            <a:extLst>
              <a:ext uri="{FF2B5EF4-FFF2-40B4-BE49-F238E27FC236}">
                <a16:creationId xmlns:a16="http://schemas.microsoft.com/office/drawing/2014/main" id="{D6FFFD4F-4F54-304F-F51B-FF305E4A776E}"/>
              </a:ext>
            </a:extLst>
          </p:cNvPr>
          <p:cNvSpPr txBox="1">
            <a:spLocks/>
          </p:cNvSpPr>
          <p:nvPr/>
        </p:nvSpPr>
        <p:spPr>
          <a:xfrm flipH="1">
            <a:off x="894054" y="882913"/>
            <a:ext cx="2646556"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Vantaggi</a:t>
            </a:r>
            <a:endParaRPr lang="it-IT" dirty="0"/>
          </a:p>
        </p:txBody>
      </p:sp>
      <p:sp>
        <p:nvSpPr>
          <p:cNvPr id="10" name="Google Shape;771;p95">
            <a:extLst>
              <a:ext uri="{FF2B5EF4-FFF2-40B4-BE49-F238E27FC236}">
                <a16:creationId xmlns:a16="http://schemas.microsoft.com/office/drawing/2014/main" id="{6699B2DC-84E5-0D38-BD5E-C5245FDD8D7D}"/>
              </a:ext>
            </a:extLst>
          </p:cNvPr>
          <p:cNvSpPr txBox="1">
            <a:spLocks/>
          </p:cNvSpPr>
          <p:nvPr/>
        </p:nvSpPr>
        <p:spPr>
          <a:xfrm flipH="1">
            <a:off x="5085917" y="882913"/>
            <a:ext cx="2646556"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Limiti</a:t>
            </a:r>
            <a:endParaRPr lang="it-IT" dirty="0"/>
          </a:p>
        </p:txBody>
      </p:sp>
      <p:sp>
        <p:nvSpPr>
          <p:cNvPr id="13" name="Google Shape;772;p95">
            <a:extLst>
              <a:ext uri="{FF2B5EF4-FFF2-40B4-BE49-F238E27FC236}">
                <a16:creationId xmlns:a16="http://schemas.microsoft.com/office/drawing/2014/main" id="{47BBFCB5-53C2-A1E5-E431-D63EB53C5E22}"/>
              </a:ext>
            </a:extLst>
          </p:cNvPr>
          <p:cNvSpPr txBox="1">
            <a:spLocks/>
          </p:cNvSpPr>
          <p:nvPr/>
        </p:nvSpPr>
        <p:spPr>
          <a:xfrm>
            <a:off x="4326673" y="1521475"/>
            <a:ext cx="4519961" cy="2373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en" b="1" dirty="0"/>
              <a:t>A</a:t>
            </a:r>
            <a:r>
              <a:rPr lang="it-IT" b="1" dirty="0" err="1"/>
              <a:t>nalisi</a:t>
            </a:r>
            <a:r>
              <a:rPr lang="it-IT" b="1" dirty="0"/>
              <a:t> video meno dettagliata:</a:t>
            </a:r>
            <a:r>
              <a:rPr lang="it-IT" dirty="0"/>
              <a:t> </a:t>
            </a:r>
            <a:r>
              <a:rPr lang="it-IT" dirty="0" err="1"/>
              <a:t>Blip</a:t>
            </a:r>
            <a:r>
              <a:rPr lang="it-IT" dirty="0"/>
              <a:t> analizza solo alcuni frame, rischiando di perdere dettagli visivi importanti.</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b="1" dirty="0"/>
              <a:t>Mancanza di comprensione profonda:</a:t>
            </a:r>
            <a:r>
              <a:rPr lang="it-IT" dirty="0"/>
              <a:t> Il modello non integra completamente il contesto visivo e sonoro in modo avanzato come modelli più pesanti.</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b="1" dirty="0"/>
              <a:t>Possibili omissioni:</a:t>
            </a:r>
            <a:r>
              <a:rPr lang="it-IT" dirty="0"/>
              <a:t> Alcuni dettagli rilevanti possono essere trascurati, soprattutto se visivi e non presenti nell’audio.</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en" b="1" dirty="0"/>
              <a:t>D</a:t>
            </a:r>
            <a:r>
              <a:rPr lang="it-IT" b="1" dirty="0" err="1"/>
              <a:t>ipendenza</a:t>
            </a:r>
            <a:r>
              <a:rPr lang="it-IT" b="1" dirty="0"/>
              <a:t> dalla qualità audio:</a:t>
            </a:r>
            <a:r>
              <a:rPr lang="it-IT" dirty="0"/>
              <a:t> Nonostante </a:t>
            </a:r>
            <a:r>
              <a:rPr lang="it-IT" dirty="0" err="1"/>
              <a:t>Whisper</a:t>
            </a:r>
            <a:r>
              <a:rPr lang="it-IT" dirty="0"/>
              <a:t> sia robusto, qualità audio molto bassa può influire sulla trascrizione.</a:t>
            </a:r>
            <a:endParaRPr lang="en" b="1" dirty="0"/>
          </a:p>
        </p:txBody>
      </p:sp>
    </p:spTree>
    <p:extLst>
      <p:ext uri="{BB962C8B-B14F-4D97-AF65-F5344CB8AC3E}">
        <p14:creationId xmlns:p14="http://schemas.microsoft.com/office/powerpoint/2010/main" val="1784735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3DFC7A15-5F12-BB72-763B-D74AF7B09B7F}"/>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9EBFCA84-2897-E8DB-8A9D-47C0FD134D2A}"/>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Approccio Pesante (</a:t>
            </a:r>
            <a:r>
              <a:rPr lang="it-IT" dirty="0" err="1"/>
              <a:t>VideoLlava</a:t>
            </a:r>
            <a:r>
              <a:rPr lang="it-IT" dirty="0"/>
              <a:t>)</a:t>
            </a:r>
            <a:endParaRPr dirty="0"/>
          </a:p>
          <a:p>
            <a:pPr marL="0" lvl="0" indent="0" algn="ctr" rtl="0">
              <a:spcBef>
                <a:spcPts val="0"/>
              </a:spcBef>
              <a:spcAft>
                <a:spcPts val="0"/>
              </a:spcAft>
              <a:buNone/>
            </a:pPr>
            <a:endParaRPr dirty="0"/>
          </a:p>
        </p:txBody>
      </p:sp>
      <p:sp>
        <p:nvSpPr>
          <p:cNvPr id="14" name="Google Shape;772;p95">
            <a:extLst>
              <a:ext uri="{FF2B5EF4-FFF2-40B4-BE49-F238E27FC236}">
                <a16:creationId xmlns:a16="http://schemas.microsoft.com/office/drawing/2014/main" id="{622BCEFE-CF6B-DF59-3783-9ABE3865A86C}"/>
              </a:ext>
            </a:extLst>
          </p:cNvPr>
          <p:cNvSpPr txBox="1">
            <a:spLocks/>
          </p:cNvSpPr>
          <p:nvPr/>
        </p:nvSpPr>
        <p:spPr>
          <a:xfrm>
            <a:off x="249242" y="911527"/>
            <a:ext cx="6300241" cy="21947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it-IT" b="1" dirty="0"/>
              <a:t>Modello utilizzato: </a:t>
            </a:r>
            <a:r>
              <a:rPr lang="it-IT" dirty="0" err="1"/>
              <a:t>VideoLlava</a:t>
            </a:r>
            <a:r>
              <a:rPr lang="it-IT" dirty="0"/>
              <a:t> è un modello multimodale con circa 7 miliardi di parametri, capace di analizzare simultaneamente audio e video per comprendere il contesto audiovisivo in modo approfondito. È stato addestrato su dati generici, quindi riconosce bene scene e suoni ma può avere difficoltà con dettagli molto specifici.</a:t>
            </a:r>
          </a:p>
          <a:p>
            <a:pPr marL="171450" indent="-171450">
              <a:buClr>
                <a:schemeClr val="dk1"/>
              </a:buClr>
              <a:buSzPts val="1100"/>
              <a:buFont typeface="Arial" panose="020B0604020202020204" pitchFamily="34" charset="0"/>
              <a:buChar char="•"/>
            </a:pPr>
            <a:endParaRPr lang="it-IT" dirty="0"/>
          </a:p>
          <a:p>
            <a:pPr marL="171450" indent="-171450">
              <a:buClr>
                <a:schemeClr val="dk1"/>
              </a:buClr>
              <a:buSzPts val="1100"/>
              <a:buFont typeface="Arial" panose="020B0604020202020204" pitchFamily="34" charset="0"/>
              <a:buChar char="•"/>
            </a:pPr>
            <a:r>
              <a:rPr lang="it-IT" b="1" dirty="0"/>
              <a:t>Funzionamento: </a:t>
            </a:r>
            <a:r>
              <a:rPr lang="it-IT" dirty="0"/>
              <a:t>Il modello riceve in input clip video complete di traccia audio e immagine e ne estrae informazioni testuali combinate dalle due modalità. Per ogni clip, </a:t>
            </a:r>
            <a:r>
              <a:rPr lang="it-IT" dirty="0" err="1"/>
              <a:t>VideoLlava</a:t>
            </a:r>
            <a:r>
              <a:rPr lang="it-IT" dirty="0"/>
              <a:t> risponde a domande predefinite che aiutano a evidenziare le caratteristiche rilevanti. Successivamente, le risposte generate vengono aggregate e organizzate in un prompt strutturato che viene fornito a un modello di linguaggio (LLM). Quest’ultimo utilizza queste informazioni per produrre una sintesi complessiva e coerente dell’intero video.</a:t>
            </a:r>
          </a:p>
        </p:txBody>
      </p:sp>
      <p:pic>
        <p:nvPicPr>
          <p:cNvPr id="2" name="Immagine 1" descr="Immagine che contiene logo, Elementi grafici, simbolo, rosso&#10;&#10;Il contenuto generato dall'IA potrebbe non essere corretto.">
            <a:extLst>
              <a:ext uri="{FF2B5EF4-FFF2-40B4-BE49-F238E27FC236}">
                <a16:creationId xmlns:a16="http://schemas.microsoft.com/office/drawing/2014/main" id="{F6F1E143-9D0D-F3B0-CCD3-36309BECD305}"/>
              </a:ext>
            </a:extLst>
          </p:cNvPr>
          <p:cNvPicPr>
            <a:picLocks noChangeAspect="1"/>
          </p:cNvPicPr>
          <p:nvPr/>
        </p:nvPicPr>
        <p:blipFill>
          <a:blip r:embed="rId3"/>
          <a:stretch>
            <a:fillRect/>
          </a:stretch>
        </p:blipFill>
        <p:spPr>
          <a:xfrm>
            <a:off x="479700" y="3590898"/>
            <a:ext cx="1168664" cy="1138975"/>
          </a:xfrm>
          <a:prstGeom prst="rect">
            <a:avLst/>
          </a:prstGeom>
        </p:spPr>
      </p:pic>
      <p:pic>
        <p:nvPicPr>
          <p:cNvPr id="4" name="Immagine 3">
            <a:extLst>
              <a:ext uri="{FF2B5EF4-FFF2-40B4-BE49-F238E27FC236}">
                <a16:creationId xmlns:a16="http://schemas.microsoft.com/office/drawing/2014/main" id="{41EF4D8C-0FE1-BC38-311E-3287F3A24122}"/>
              </a:ext>
            </a:extLst>
          </p:cNvPr>
          <p:cNvPicPr>
            <a:picLocks noChangeAspect="1"/>
          </p:cNvPicPr>
          <p:nvPr/>
        </p:nvPicPr>
        <p:blipFill>
          <a:blip r:embed="rId4"/>
          <a:stretch>
            <a:fillRect/>
          </a:stretch>
        </p:blipFill>
        <p:spPr>
          <a:xfrm>
            <a:off x="2786839" y="3590898"/>
            <a:ext cx="1027159" cy="1157592"/>
          </a:xfrm>
          <a:prstGeom prst="rect">
            <a:avLst/>
          </a:prstGeom>
        </p:spPr>
      </p:pic>
      <p:pic>
        <p:nvPicPr>
          <p:cNvPr id="5" name="Immagine 4">
            <a:extLst>
              <a:ext uri="{FF2B5EF4-FFF2-40B4-BE49-F238E27FC236}">
                <a16:creationId xmlns:a16="http://schemas.microsoft.com/office/drawing/2014/main" id="{946FA384-38EA-C069-C984-48CED115AB7C}"/>
              </a:ext>
            </a:extLst>
          </p:cNvPr>
          <p:cNvPicPr>
            <a:picLocks noChangeAspect="1"/>
          </p:cNvPicPr>
          <p:nvPr/>
        </p:nvPicPr>
        <p:blipFill>
          <a:blip r:embed="rId5"/>
          <a:stretch>
            <a:fillRect/>
          </a:stretch>
        </p:blipFill>
        <p:spPr>
          <a:xfrm>
            <a:off x="7156158" y="3572281"/>
            <a:ext cx="1191374" cy="1157592"/>
          </a:xfrm>
          <a:prstGeom prst="rect">
            <a:avLst/>
          </a:prstGeom>
        </p:spPr>
      </p:pic>
      <p:pic>
        <p:nvPicPr>
          <p:cNvPr id="6" name="Immagine 5" descr="Immagine che contiene nero, oscurità&#10;&#10;Il contenuto generato dall'IA potrebbe non essere corretto.">
            <a:extLst>
              <a:ext uri="{FF2B5EF4-FFF2-40B4-BE49-F238E27FC236}">
                <a16:creationId xmlns:a16="http://schemas.microsoft.com/office/drawing/2014/main" id="{BFA47FA5-B11C-6EC8-9D04-CA6906BA642D}"/>
              </a:ext>
            </a:extLst>
          </p:cNvPr>
          <p:cNvPicPr>
            <a:picLocks noChangeAspect="1"/>
          </p:cNvPicPr>
          <p:nvPr/>
        </p:nvPicPr>
        <p:blipFill>
          <a:blip r:embed="rId6"/>
          <a:stretch>
            <a:fillRect/>
          </a:stretch>
        </p:blipFill>
        <p:spPr>
          <a:xfrm>
            <a:off x="1648364" y="3590898"/>
            <a:ext cx="1138975" cy="1138975"/>
          </a:xfrm>
          <a:prstGeom prst="rect">
            <a:avLst/>
          </a:prstGeom>
        </p:spPr>
      </p:pic>
      <p:pic>
        <p:nvPicPr>
          <p:cNvPr id="7" name="Immagine 6" descr="Immagine che contiene nero, oscurità&#10;&#10;Il contenuto generato dall'IA potrebbe non essere corretto.">
            <a:extLst>
              <a:ext uri="{FF2B5EF4-FFF2-40B4-BE49-F238E27FC236}">
                <a16:creationId xmlns:a16="http://schemas.microsoft.com/office/drawing/2014/main" id="{FC295EE9-448F-08CC-884E-3A3E9A5EDB7F}"/>
              </a:ext>
            </a:extLst>
          </p:cNvPr>
          <p:cNvPicPr>
            <a:picLocks noChangeAspect="1"/>
          </p:cNvPicPr>
          <p:nvPr/>
        </p:nvPicPr>
        <p:blipFill>
          <a:blip r:embed="rId6"/>
          <a:stretch>
            <a:fillRect/>
          </a:stretch>
        </p:blipFill>
        <p:spPr>
          <a:xfrm>
            <a:off x="3761771" y="3590898"/>
            <a:ext cx="1138975" cy="1138975"/>
          </a:xfrm>
          <a:prstGeom prst="rect">
            <a:avLst/>
          </a:prstGeom>
        </p:spPr>
      </p:pic>
      <p:pic>
        <p:nvPicPr>
          <p:cNvPr id="8" name="Immagine 7" descr="Immagine che contiene cartone animato, computer&#10;&#10;Il contenuto generato dall'IA potrebbe non essere corretto.">
            <a:extLst>
              <a:ext uri="{FF2B5EF4-FFF2-40B4-BE49-F238E27FC236}">
                <a16:creationId xmlns:a16="http://schemas.microsoft.com/office/drawing/2014/main" id="{C226B76E-F5C4-37D7-68E7-F2246379D33A}"/>
              </a:ext>
            </a:extLst>
          </p:cNvPr>
          <p:cNvPicPr>
            <a:picLocks noChangeAspect="1"/>
          </p:cNvPicPr>
          <p:nvPr/>
        </p:nvPicPr>
        <p:blipFill>
          <a:blip r:embed="rId7"/>
          <a:stretch>
            <a:fillRect/>
          </a:stretch>
        </p:blipFill>
        <p:spPr>
          <a:xfrm>
            <a:off x="4900746" y="3572281"/>
            <a:ext cx="1168664" cy="1157592"/>
          </a:xfrm>
          <a:prstGeom prst="rect">
            <a:avLst/>
          </a:prstGeom>
        </p:spPr>
      </p:pic>
      <p:pic>
        <p:nvPicPr>
          <p:cNvPr id="9" name="Immagine 8" descr="Immagine che contiene nero, oscurità&#10;&#10;Il contenuto generato dall'IA potrebbe non essere corretto.">
            <a:extLst>
              <a:ext uri="{FF2B5EF4-FFF2-40B4-BE49-F238E27FC236}">
                <a16:creationId xmlns:a16="http://schemas.microsoft.com/office/drawing/2014/main" id="{F2F6B42B-9468-25CD-3C49-02E1BFA7E458}"/>
              </a:ext>
            </a:extLst>
          </p:cNvPr>
          <p:cNvPicPr>
            <a:picLocks noChangeAspect="1"/>
          </p:cNvPicPr>
          <p:nvPr/>
        </p:nvPicPr>
        <p:blipFill>
          <a:blip r:embed="rId6"/>
          <a:stretch>
            <a:fillRect/>
          </a:stretch>
        </p:blipFill>
        <p:spPr>
          <a:xfrm>
            <a:off x="6069410" y="3572281"/>
            <a:ext cx="1138975" cy="1138975"/>
          </a:xfrm>
          <a:prstGeom prst="rect">
            <a:avLst/>
          </a:prstGeom>
        </p:spPr>
      </p:pic>
    </p:spTree>
    <p:extLst>
      <p:ext uri="{BB962C8B-B14F-4D97-AF65-F5344CB8AC3E}">
        <p14:creationId xmlns:p14="http://schemas.microsoft.com/office/powerpoint/2010/main" val="404546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EFE676EB-C702-9098-D967-9C2443EA56FE}"/>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3A3DA334-F95D-BAE0-B346-DF45778D8025}"/>
              </a:ext>
            </a:extLst>
          </p:cNvPr>
          <p:cNvSpPr txBox="1">
            <a:spLocks noGrp="1"/>
          </p:cNvSpPr>
          <p:nvPr>
            <p:ph type="ctrTitle"/>
          </p:nvPr>
        </p:nvSpPr>
        <p:spPr>
          <a:xfrm flipH="1">
            <a:off x="479700" y="-8073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Pipeline Operativa (</a:t>
            </a:r>
            <a:r>
              <a:rPr lang="it-IT" dirty="0" err="1"/>
              <a:t>VideoLlava</a:t>
            </a:r>
            <a:r>
              <a:rPr lang="it-IT" dirty="0"/>
              <a:t>)</a:t>
            </a:r>
            <a:endParaRPr dirty="0"/>
          </a:p>
          <a:p>
            <a:pPr marL="0" lvl="0" indent="0" algn="ctr" rtl="0">
              <a:spcBef>
                <a:spcPts val="0"/>
              </a:spcBef>
              <a:spcAft>
                <a:spcPts val="0"/>
              </a:spcAft>
              <a:buNone/>
            </a:pPr>
            <a:endParaRPr dirty="0"/>
          </a:p>
        </p:txBody>
      </p:sp>
      <p:pic>
        <p:nvPicPr>
          <p:cNvPr id="2" name="Immagine 1" descr="Immagine che contiene testo, schermata, Carattere, documento&#10;&#10;Il contenuto generato dall'IA potrebbe non essere corretto.">
            <a:extLst>
              <a:ext uri="{FF2B5EF4-FFF2-40B4-BE49-F238E27FC236}">
                <a16:creationId xmlns:a16="http://schemas.microsoft.com/office/drawing/2014/main" id="{BEC838B9-8555-FF88-1C0F-E4596D7AC909}"/>
              </a:ext>
            </a:extLst>
          </p:cNvPr>
          <p:cNvPicPr>
            <a:picLocks noChangeAspect="1"/>
          </p:cNvPicPr>
          <p:nvPr/>
        </p:nvPicPr>
        <p:blipFill>
          <a:blip r:embed="rId3"/>
          <a:stretch>
            <a:fillRect/>
          </a:stretch>
        </p:blipFill>
        <p:spPr>
          <a:xfrm>
            <a:off x="375790" y="3063754"/>
            <a:ext cx="8497121" cy="1866791"/>
          </a:xfrm>
          <a:prstGeom prst="rect">
            <a:avLst/>
          </a:prstGeom>
        </p:spPr>
      </p:pic>
      <p:sp>
        <p:nvSpPr>
          <p:cNvPr id="4" name="Google Shape;771;p95">
            <a:extLst>
              <a:ext uri="{FF2B5EF4-FFF2-40B4-BE49-F238E27FC236}">
                <a16:creationId xmlns:a16="http://schemas.microsoft.com/office/drawing/2014/main" id="{59D75701-1931-1303-CB29-33902C507B21}"/>
              </a:ext>
            </a:extLst>
          </p:cNvPr>
          <p:cNvSpPr txBox="1">
            <a:spLocks/>
          </p:cNvSpPr>
          <p:nvPr/>
        </p:nvSpPr>
        <p:spPr>
          <a:xfrm flipH="1">
            <a:off x="431208" y="450872"/>
            <a:ext cx="1196699"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 </a:t>
            </a:r>
            <a:r>
              <a:rPr lang="it-IT" sz="2000" b="1" dirty="0"/>
              <a:t>Input:</a:t>
            </a:r>
            <a:endParaRPr lang="it-IT" dirty="0"/>
          </a:p>
        </p:txBody>
      </p:sp>
      <p:sp>
        <p:nvSpPr>
          <p:cNvPr id="5" name="Google Shape;772;p95">
            <a:extLst>
              <a:ext uri="{FF2B5EF4-FFF2-40B4-BE49-F238E27FC236}">
                <a16:creationId xmlns:a16="http://schemas.microsoft.com/office/drawing/2014/main" id="{E0084CF0-A9CF-D55D-E701-B455BE22FF4C}"/>
              </a:ext>
            </a:extLst>
          </p:cNvPr>
          <p:cNvSpPr txBox="1">
            <a:spLocks/>
          </p:cNvSpPr>
          <p:nvPr/>
        </p:nvSpPr>
        <p:spPr>
          <a:xfrm>
            <a:off x="1439044" y="566214"/>
            <a:ext cx="3337226" cy="3306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t-IT" dirty="0"/>
              <a:t>Clip video segmentate automaticamente con </a:t>
            </a:r>
            <a:r>
              <a:rPr lang="it-IT" dirty="0" err="1"/>
              <a:t>UniVTG</a:t>
            </a:r>
            <a:endParaRPr lang="en" dirty="0"/>
          </a:p>
        </p:txBody>
      </p:sp>
      <p:sp>
        <p:nvSpPr>
          <p:cNvPr id="7" name="Google Shape;772;p95">
            <a:extLst>
              <a:ext uri="{FF2B5EF4-FFF2-40B4-BE49-F238E27FC236}">
                <a16:creationId xmlns:a16="http://schemas.microsoft.com/office/drawing/2014/main" id="{2C71E335-A5FD-F406-ACFF-2335494E6CE6}"/>
              </a:ext>
            </a:extLst>
          </p:cNvPr>
          <p:cNvSpPr txBox="1">
            <a:spLocks noGrp="1"/>
          </p:cNvSpPr>
          <p:nvPr>
            <p:ph type="subTitle" idx="1"/>
          </p:nvPr>
        </p:nvSpPr>
        <p:spPr>
          <a:xfrm>
            <a:off x="375790" y="1263304"/>
            <a:ext cx="7957628" cy="1866791"/>
          </a:xfrm>
          <a:prstGeom prst="rect">
            <a:avLst/>
          </a:prstGeom>
        </p:spPr>
        <p:txBody>
          <a:bodyPr spcFirstLastPara="1" wrap="square" lIns="91425" tIns="91425" rIns="91425" bIns="91425" anchor="ctr" anchorCtr="0">
            <a:noAutofit/>
          </a:bodyPr>
          <a:lstStyle/>
          <a:p>
            <a:r>
              <a:rPr lang="it-IT" sz="1400" dirty="0"/>
              <a:t>🎞️ </a:t>
            </a:r>
            <a:r>
              <a:rPr lang="it-IT" sz="1400" b="1" dirty="0"/>
              <a:t>Analisi multimodale: </a:t>
            </a:r>
            <a:r>
              <a:rPr lang="it-IT" sz="1400" dirty="0"/>
              <a:t>Il modello estrae rappresentazioni visive da frame selezionati della clip (oggetti, scene, azioni) e informazioni audio (dialoghi, suoni ambientali, eventi sonori).</a:t>
            </a:r>
          </a:p>
          <a:p>
            <a:endParaRPr lang="it-IT" sz="1400" b="1" dirty="0"/>
          </a:p>
          <a:p>
            <a:r>
              <a:rPr lang="it-IT" sz="1400" dirty="0"/>
              <a:t>💬 </a:t>
            </a:r>
            <a:r>
              <a:rPr lang="it-IT" sz="1400" b="1" dirty="0"/>
              <a:t>Risposta alle domande: </a:t>
            </a:r>
            <a:r>
              <a:rPr lang="it-IT" sz="1400" dirty="0"/>
              <a:t>Per ogni clip, il modello risponde in linguaggio naturale a un set di domande predefinite.</a:t>
            </a:r>
          </a:p>
          <a:p>
            <a:endParaRPr lang="it-IT" sz="1400" b="1" dirty="0"/>
          </a:p>
          <a:p>
            <a:r>
              <a:rPr lang="it-IT" sz="1400" b="1" dirty="0"/>
              <a:t>Genera un output strutturato: </a:t>
            </a:r>
            <a:r>
              <a:rPr lang="it-IT" sz="1400" dirty="0"/>
              <a:t>un file .</a:t>
            </a:r>
            <a:r>
              <a:rPr lang="it-IT" sz="1400" dirty="0" err="1"/>
              <a:t>json</a:t>
            </a:r>
            <a:r>
              <a:rPr lang="it-IT" sz="1400" dirty="0"/>
              <a:t> con le risposte generate e un file .</a:t>
            </a:r>
            <a:r>
              <a:rPr lang="it-IT" sz="1400" dirty="0" err="1"/>
              <a:t>txt</a:t>
            </a:r>
            <a:r>
              <a:rPr lang="it-IT" sz="1400" dirty="0"/>
              <a:t> con tutti i dati e un prompt pronto da dare in input ad un LLM per creare un resoconto finale.</a:t>
            </a:r>
            <a:endParaRPr lang="it-IT" sz="1400" b="1" dirty="0"/>
          </a:p>
          <a:p>
            <a:endParaRPr lang="it-IT" sz="1400" dirty="0"/>
          </a:p>
        </p:txBody>
      </p:sp>
    </p:spTree>
    <p:extLst>
      <p:ext uri="{BB962C8B-B14F-4D97-AF65-F5344CB8AC3E}">
        <p14:creationId xmlns:p14="http://schemas.microsoft.com/office/powerpoint/2010/main" val="3522201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9909E040-488D-A39C-3472-8A42F9574092}"/>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A5B55891-576B-7254-E4C5-583ED5767D2E}"/>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Approccio Pesante: Vantaggi e Limiti</a:t>
            </a:r>
            <a:endParaRPr dirty="0"/>
          </a:p>
          <a:p>
            <a:pPr marL="0" lvl="0" indent="0" algn="ctr" rtl="0">
              <a:spcBef>
                <a:spcPts val="0"/>
              </a:spcBef>
              <a:spcAft>
                <a:spcPts val="0"/>
              </a:spcAft>
              <a:buNone/>
            </a:pPr>
            <a:endParaRPr dirty="0"/>
          </a:p>
        </p:txBody>
      </p:sp>
      <p:sp>
        <p:nvSpPr>
          <p:cNvPr id="772" name="Google Shape;772;p95">
            <a:extLst>
              <a:ext uri="{FF2B5EF4-FFF2-40B4-BE49-F238E27FC236}">
                <a16:creationId xmlns:a16="http://schemas.microsoft.com/office/drawing/2014/main" id="{DA61E663-A0BE-EC55-A4D8-9B702C982FD1}"/>
              </a:ext>
            </a:extLst>
          </p:cNvPr>
          <p:cNvSpPr txBox="1">
            <a:spLocks noGrp="1"/>
          </p:cNvSpPr>
          <p:nvPr>
            <p:ph type="subTitle" idx="1"/>
          </p:nvPr>
        </p:nvSpPr>
        <p:spPr>
          <a:xfrm>
            <a:off x="206396" y="1312998"/>
            <a:ext cx="4021872" cy="3350345"/>
          </a:xfrm>
          <a:prstGeom prst="rect">
            <a:avLst/>
          </a:prstGeom>
        </p:spPr>
        <p:txBody>
          <a:bodyPr spcFirstLastPara="1" wrap="square" lIns="91425" tIns="91425" rIns="91425" bIns="91425" anchor="ctr" anchorCtr="0">
            <a:noAutofit/>
          </a:bodyPr>
          <a:lstStyle/>
          <a:p>
            <a:pPr marL="171450" lvl="0" indent="-171450">
              <a:buClr>
                <a:schemeClr val="dk1"/>
              </a:buClr>
              <a:buSzPts val="1100"/>
              <a:buFont typeface="Arial" panose="020B0604020202020204" pitchFamily="34" charset="0"/>
              <a:buChar char="•"/>
            </a:pPr>
            <a:r>
              <a:rPr lang="it-IT" b="1" dirty="0"/>
              <a:t>Comprensione avanzata </a:t>
            </a:r>
            <a:r>
              <a:rPr lang="it-IT" dirty="0"/>
              <a:t>e contestuale di audio e video insieme</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r>
              <a:rPr lang="it-IT" dirty="0"/>
              <a:t>Capacità di cogliere </a:t>
            </a:r>
            <a:r>
              <a:rPr lang="it-IT" b="1" dirty="0"/>
              <a:t>dettagli visivi e sonori più specifici</a:t>
            </a:r>
            <a:r>
              <a:rPr lang="it-IT" dirty="0"/>
              <a:t> e rilevanti rispetto all’approccio leggero.</a:t>
            </a:r>
          </a:p>
          <a:p>
            <a:pPr marL="0" lvl="0" indent="0">
              <a:buClr>
                <a:schemeClr val="dk1"/>
              </a:buClr>
              <a:buSzPts val="1100"/>
              <a:buNone/>
            </a:pPr>
            <a:endParaRPr lang="it-IT" b="1" dirty="0"/>
          </a:p>
          <a:p>
            <a:pPr marL="171450" lvl="0" indent="-171450">
              <a:buClr>
                <a:schemeClr val="dk1"/>
              </a:buClr>
              <a:buSzPts val="1100"/>
              <a:buFont typeface="Arial" panose="020B0604020202020204" pitchFamily="34" charset="0"/>
              <a:buChar char="•"/>
            </a:pPr>
            <a:r>
              <a:rPr lang="it-IT" b="1" dirty="0"/>
              <a:t>Risposte più articolate</a:t>
            </a:r>
            <a:r>
              <a:rPr lang="it-IT" dirty="0"/>
              <a:t> e precise sul contenuto del video.</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r>
              <a:rPr lang="it-IT" dirty="0"/>
              <a:t>Adatto per </a:t>
            </a:r>
            <a:r>
              <a:rPr lang="it-IT" b="1" dirty="0"/>
              <a:t>scenari complessi</a:t>
            </a:r>
            <a:r>
              <a:rPr lang="it-IT" dirty="0"/>
              <a:t> dove serve una comprensione maggiore del contesto.</a:t>
            </a:r>
          </a:p>
          <a:p>
            <a:pPr marL="171450" lvl="0" indent="-171450">
              <a:buClr>
                <a:schemeClr val="dk1"/>
              </a:buClr>
              <a:buSzPts val="1100"/>
              <a:buFont typeface="Arial" panose="020B0604020202020204" pitchFamily="34" charset="0"/>
              <a:buChar char="•"/>
            </a:pPr>
            <a:endParaRPr lang="it-IT" dirty="0"/>
          </a:p>
          <a:p>
            <a:pPr marL="171450" lvl="0" indent="-171450">
              <a:buClr>
                <a:schemeClr val="dk1"/>
              </a:buClr>
              <a:buSzPts val="1100"/>
              <a:buFont typeface="Arial" panose="020B0604020202020204" pitchFamily="34" charset="0"/>
              <a:buChar char="•"/>
            </a:pPr>
            <a:endParaRPr lang="en" dirty="0"/>
          </a:p>
        </p:txBody>
      </p:sp>
      <p:sp>
        <p:nvSpPr>
          <p:cNvPr id="9" name="Google Shape;771;p95">
            <a:extLst>
              <a:ext uri="{FF2B5EF4-FFF2-40B4-BE49-F238E27FC236}">
                <a16:creationId xmlns:a16="http://schemas.microsoft.com/office/drawing/2014/main" id="{1B54E1D8-CC67-9943-5A1F-8C008875EA4E}"/>
              </a:ext>
            </a:extLst>
          </p:cNvPr>
          <p:cNvSpPr txBox="1">
            <a:spLocks/>
          </p:cNvSpPr>
          <p:nvPr/>
        </p:nvSpPr>
        <p:spPr>
          <a:xfrm flipH="1">
            <a:off x="894054" y="882913"/>
            <a:ext cx="2646556"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Vantaggi</a:t>
            </a:r>
            <a:endParaRPr lang="it-IT" dirty="0"/>
          </a:p>
        </p:txBody>
      </p:sp>
      <p:sp>
        <p:nvSpPr>
          <p:cNvPr id="10" name="Google Shape;771;p95">
            <a:extLst>
              <a:ext uri="{FF2B5EF4-FFF2-40B4-BE49-F238E27FC236}">
                <a16:creationId xmlns:a16="http://schemas.microsoft.com/office/drawing/2014/main" id="{036263C8-0FF7-E954-9A27-092122BEF985}"/>
              </a:ext>
            </a:extLst>
          </p:cNvPr>
          <p:cNvSpPr txBox="1">
            <a:spLocks/>
          </p:cNvSpPr>
          <p:nvPr/>
        </p:nvSpPr>
        <p:spPr>
          <a:xfrm flipH="1">
            <a:off x="5085917" y="882913"/>
            <a:ext cx="2646556" cy="526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2000" dirty="0"/>
              <a:t>Limiti</a:t>
            </a:r>
            <a:endParaRPr lang="it-IT" dirty="0"/>
          </a:p>
        </p:txBody>
      </p:sp>
      <p:sp>
        <p:nvSpPr>
          <p:cNvPr id="13" name="Google Shape;772;p95">
            <a:extLst>
              <a:ext uri="{FF2B5EF4-FFF2-40B4-BE49-F238E27FC236}">
                <a16:creationId xmlns:a16="http://schemas.microsoft.com/office/drawing/2014/main" id="{A62CC910-4C23-14A8-B9E5-F25E0A8B6CA8}"/>
              </a:ext>
            </a:extLst>
          </p:cNvPr>
          <p:cNvSpPr txBox="1">
            <a:spLocks/>
          </p:cNvSpPr>
          <p:nvPr/>
        </p:nvSpPr>
        <p:spPr>
          <a:xfrm>
            <a:off x="4326673" y="1521475"/>
            <a:ext cx="4519961" cy="2373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it-IT" b="1" dirty="0"/>
              <a:t>Richiede hardware potente</a:t>
            </a:r>
            <a:r>
              <a:rPr lang="it-IT" dirty="0"/>
              <a:t> e risorse computazionali elevate (GPU avanzate).</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b="1" dirty="0"/>
              <a:t>Pipeline più complessa</a:t>
            </a:r>
            <a:r>
              <a:rPr lang="it-IT" dirty="0"/>
              <a:t> da gestire e integrare.</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dirty="0"/>
              <a:t>Al contrario dell’approccio leggero che difficilmente fornisce informazioni errate, al massimo omette , </a:t>
            </a:r>
            <a:r>
              <a:rPr lang="it-IT" dirty="0" err="1"/>
              <a:t>VideoLlava</a:t>
            </a:r>
            <a:r>
              <a:rPr lang="it-IT" dirty="0"/>
              <a:t> può effettivamente commettere </a:t>
            </a:r>
            <a:r>
              <a:rPr lang="it-IT" b="1" dirty="0"/>
              <a:t>errori grossolani</a:t>
            </a:r>
            <a:r>
              <a:rPr lang="it-IT" dirty="0"/>
              <a:t>.</a:t>
            </a:r>
          </a:p>
          <a:p>
            <a:pPr marL="171450" indent="-171450">
              <a:buClr>
                <a:schemeClr val="dk1"/>
              </a:buClr>
              <a:buSzPts val="1100"/>
              <a:buFont typeface="Arial" panose="020B0604020202020204" pitchFamily="34" charset="0"/>
              <a:buChar char="•"/>
            </a:pPr>
            <a:endParaRPr lang="it-IT" b="1" dirty="0"/>
          </a:p>
          <a:p>
            <a:pPr marL="171450" indent="-171450">
              <a:buClr>
                <a:schemeClr val="dk1"/>
              </a:buClr>
              <a:buSzPts val="1100"/>
              <a:buFont typeface="Arial" panose="020B0604020202020204" pitchFamily="34" charset="0"/>
              <a:buChar char="•"/>
            </a:pPr>
            <a:r>
              <a:rPr lang="it-IT" b="1" dirty="0"/>
              <a:t>Difficoltà nel riconoscere specifici modelli </a:t>
            </a:r>
            <a:r>
              <a:rPr lang="it-IT" dirty="0"/>
              <a:t>di fucile Benelli, a causa del training su modelli generici.</a:t>
            </a:r>
            <a:endParaRPr lang="en" b="1" dirty="0"/>
          </a:p>
        </p:txBody>
      </p:sp>
    </p:spTree>
    <p:extLst>
      <p:ext uri="{BB962C8B-B14F-4D97-AF65-F5344CB8AC3E}">
        <p14:creationId xmlns:p14="http://schemas.microsoft.com/office/powerpoint/2010/main" val="328993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100"/>
          <p:cNvSpPr txBox="1">
            <a:spLocks noGrp="1"/>
          </p:cNvSpPr>
          <p:nvPr>
            <p:ph type="ctrTitle"/>
          </p:nvPr>
        </p:nvSpPr>
        <p:spPr>
          <a:xfrm>
            <a:off x="4171351" y="2501022"/>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INTRODUZIONE E DEFINIZIONE DEL PROBLEMA</a:t>
            </a:r>
            <a:endParaRPr dirty="0"/>
          </a:p>
        </p:txBody>
      </p:sp>
      <p:sp>
        <p:nvSpPr>
          <p:cNvPr id="827" name="Google Shape;827;p100"/>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4">
          <a:extLst>
            <a:ext uri="{FF2B5EF4-FFF2-40B4-BE49-F238E27FC236}">
              <a16:creationId xmlns:a16="http://schemas.microsoft.com/office/drawing/2014/main" id="{89A25D5C-5CEE-BA2D-7393-449FEE841B2D}"/>
            </a:ext>
          </a:extLst>
        </p:cNvPr>
        <p:cNvGrpSpPr/>
        <p:nvPr/>
      </p:nvGrpSpPr>
      <p:grpSpPr>
        <a:xfrm>
          <a:off x="0" y="0"/>
          <a:ext cx="0" cy="0"/>
          <a:chOff x="0" y="0"/>
          <a:chExt cx="0" cy="0"/>
        </a:xfrm>
      </p:grpSpPr>
      <p:sp>
        <p:nvSpPr>
          <p:cNvPr id="826" name="Google Shape;826;p100">
            <a:extLst>
              <a:ext uri="{FF2B5EF4-FFF2-40B4-BE49-F238E27FC236}">
                <a16:creationId xmlns:a16="http://schemas.microsoft.com/office/drawing/2014/main" id="{E6CA96AC-1E5A-0F83-1325-6CB3EA131DFA}"/>
              </a:ext>
            </a:extLst>
          </p:cNvPr>
          <p:cNvSpPr txBox="1">
            <a:spLocks noGrp="1"/>
          </p:cNvSpPr>
          <p:nvPr>
            <p:ph type="ctrTitle"/>
          </p:nvPr>
        </p:nvSpPr>
        <p:spPr>
          <a:xfrm>
            <a:off x="4171351" y="2728341"/>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RISULTATI E DISCUSSIONI</a:t>
            </a:r>
            <a:endParaRPr dirty="0"/>
          </a:p>
        </p:txBody>
      </p:sp>
      <p:sp>
        <p:nvSpPr>
          <p:cNvPr id="827" name="Google Shape;827;p100">
            <a:extLst>
              <a:ext uri="{FF2B5EF4-FFF2-40B4-BE49-F238E27FC236}">
                <a16:creationId xmlns:a16="http://schemas.microsoft.com/office/drawing/2014/main" id="{1FA8C7E0-335E-E0F5-90DD-A258615FF8B1}"/>
              </a:ext>
            </a:extLst>
          </p:cNvPr>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04</a:t>
            </a:r>
            <a:endParaRPr dirty="0"/>
          </a:p>
        </p:txBody>
      </p:sp>
    </p:spTree>
    <p:extLst>
      <p:ext uri="{BB962C8B-B14F-4D97-AF65-F5344CB8AC3E}">
        <p14:creationId xmlns:p14="http://schemas.microsoft.com/office/powerpoint/2010/main" val="244953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9E43C8E8-FE8D-BA68-98E6-356799BE3DEE}"/>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A39C4DF1-74ED-CEFA-4055-717DFC3D8426}"/>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La Scelta di Analizzare le singole Clip</a:t>
            </a:r>
            <a:endParaRPr dirty="0"/>
          </a:p>
          <a:p>
            <a:pPr marL="0" lvl="0" indent="0" algn="ctr" rtl="0">
              <a:spcBef>
                <a:spcPts val="0"/>
              </a:spcBef>
              <a:spcAft>
                <a:spcPts val="0"/>
              </a:spcAft>
              <a:buNone/>
            </a:pPr>
            <a:endParaRPr dirty="0"/>
          </a:p>
        </p:txBody>
      </p:sp>
      <p:sp>
        <p:nvSpPr>
          <p:cNvPr id="11" name="Google Shape;772;p95">
            <a:extLst>
              <a:ext uri="{FF2B5EF4-FFF2-40B4-BE49-F238E27FC236}">
                <a16:creationId xmlns:a16="http://schemas.microsoft.com/office/drawing/2014/main" id="{E8120B15-75B8-8020-F08B-3FBAA2E206BD}"/>
              </a:ext>
            </a:extLst>
          </p:cNvPr>
          <p:cNvSpPr txBox="1">
            <a:spLocks/>
          </p:cNvSpPr>
          <p:nvPr/>
        </p:nvSpPr>
        <p:spPr>
          <a:xfrm>
            <a:off x="206396" y="795192"/>
            <a:ext cx="4365604" cy="38599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71450" indent="-171450">
              <a:buClr>
                <a:schemeClr val="dk1"/>
              </a:buClr>
              <a:buSzPts val="1100"/>
              <a:buFont typeface="Arial" panose="020B0604020202020204" pitchFamily="34" charset="0"/>
              <a:buChar char="•"/>
            </a:pPr>
            <a:r>
              <a:rPr lang="it-IT" sz="1400" b="1" dirty="0"/>
              <a:t>Perché non analizzare l’intero video?</a:t>
            </a:r>
          </a:p>
          <a:p>
            <a:pPr marL="0" indent="0">
              <a:buClr>
                <a:schemeClr val="dk1"/>
              </a:buClr>
              <a:buSzPts val="1100"/>
              <a:buNone/>
            </a:pPr>
            <a:r>
              <a:rPr lang="it-IT" dirty="0"/>
              <a:t>L’analisi del video diventa proibitiva dal punto di vista computazionale, con tempi di elaborazione molto lunghi e un’elevata perdita di informazioni rilevanti a causa della lunghezza e complessità del contenuto. </a:t>
            </a:r>
          </a:p>
          <a:p>
            <a:pPr marL="0" indent="0">
              <a:buClr>
                <a:schemeClr val="dk1"/>
              </a:buClr>
              <a:buSzPts val="1100"/>
              <a:buNone/>
            </a:pPr>
            <a:endParaRPr lang="it-IT" dirty="0"/>
          </a:p>
          <a:p>
            <a:pPr marL="171450" indent="-171450">
              <a:buClr>
                <a:schemeClr val="dk1"/>
              </a:buClr>
              <a:buSzPts val="1100"/>
              <a:buFont typeface="Arial" panose="020B0604020202020204" pitchFamily="34" charset="0"/>
              <a:buChar char="•"/>
            </a:pPr>
            <a:r>
              <a:rPr lang="it-IT" sz="1400" b="1" dirty="0"/>
              <a:t>Perché non creare un video riassunto unendo le clip?</a:t>
            </a:r>
          </a:p>
          <a:p>
            <a:pPr marL="0" indent="0">
              <a:buClr>
                <a:schemeClr val="dk1"/>
              </a:buClr>
              <a:buSzPts val="1100"/>
              <a:buNone/>
            </a:pPr>
            <a:r>
              <a:rPr lang="it-IT" dirty="0"/>
              <a:t>Sebbene riduca il numero di analisi, questa opzione mantiene una durata temporale analoga alle clip singole, quindi il carico computazionale rimane simile ma si verifica comunque una perdita sostanziale di informazioni importanti.</a:t>
            </a:r>
          </a:p>
          <a:p>
            <a:pPr marL="0" indent="0">
              <a:buClr>
                <a:schemeClr val="dk1"/>
              </a:buClr>
              <a:buSzPts val="1100"/>
              <a:buNone/>
            </a:pPr>
            <a:endParaRPr lang="it-IT" dirty="0"/>
          </a:p>
          <a:p>
            <a:pPr marL="171450" indent="-171450">
              <a:buClr>
                <a:schemeClr val="dk1"/>
              </a:buClr>
              <a:buSzPts val="1100"/>
              <a:buFont typeface="Arial" panose="020B0604020202020204" pitchFamily="34" charset="0"/>
              <a:buChar char="•"/>
            </a:pPr>
            <a:r>
              <a:rPr lang="it-IT" sz="1400" b="1" dirty="0"/>
              <a:t>Perché analizzare singolarmente le clip?</a:t>
            </a:r>
          </a:p>
          <a:p>
            <a:pPr marL="0" indent="0">
              <a:buClr>
                <a:schemeClr val="dk1"/>
              </a:buClr>
              <a:buSzPts val="1100"/>
              <a:buNone/>
            </a:pPr>
            <a:r>
              <a:rPr lang="it-IT" dirty="0"/>
              <a:t>Questa strategia rappresenta il miglior compromesso tra efficienza e qualità: permette di mantenere più informazioni chiave grazie all’analisi focalizzata su segmenti significativi e, allo stesso tempo, riduce il costo computazionale aggregando successivamente i risultati per ottenere un’analisi complessiva affidabile.</a:t>
            </a:r>
            <a:endParaRPr lang="it-IT" b="1" dirty="0"/>
          </a:p>
        </p:txBody>
      </p:sp>
      <p:sp>
        <p:nvSpPr>
          <p:cNvPr id="9" name="Google Shape;771;p95">
            <a:extLst>
              <a:ext uri="{FF2B5EF4-FFF2-40B4-BE49-F238E27FC236}">
                <a16:creationId xmlns:a16="http://schemas.microsoft.com/office/drawing/2014/main" id="{BD186DB5-F118-E254-CCE5-F47323BA9C4B}"/>
              </a:ext>
            </a:extLst>
          </p:cNvPr>
          <p:cNvSpPr txBox="1">
            <a:spLocks/>
          </p:cNvSpPr>
          <p:nvPr/>
        </p:nvSpPr>
        <p:spPr>
          <a:xfrm flipH="1">
            <a:off x="4845304" y="717999"/>
            <a:ext cx="3574469" cy="452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800" dirty="0"/>
              <a:t>Risposte tentando quegli approcci:</a:t>
            </a:r>
          </a:p>
        </p:txBody>
      </p:sp>
      <p:pic>
        <p:nvPicPr>
          <p:cNvPr id="14" name="Immagine 13" descr="Immagine che contiene testo, Carattere, schermata, linea&#10;&#10;Il contenuto generato dall'IA potrebbe non essere corretto.">
            <a:extLst>
              <a:ext uri="{FF2B5EF4-FFF2-40B4-BE49-F238E27FC236}">
                <a16:creationId xmlns:a16="http://schemas.microsoft.com/office/drawing/2014/main" id="{B2FDBC94-A5C2-96EE-5010-5F89E782F0EC}"/>
              </a:ext>
            </a:extLst>
          </p:cNvPr>
          <p:cNvPicPr>
            <a:picLocks noChangeAspect="1"/>
          </p:cNvPicPr>
          <p:nvPr/>
        </p:nvPicPr>
        <p:blipFill>
          <a:blip r:embed="rId3"/>
          <a:stretch>
            <a:fillRect/>
          </a:stretch>
        </p:blipFill>
        <p:spPr>
          <a:xfrm>
            <a:off x="4572000" y="2338801"/>
            <a:ext cx="4437880" cy="465898"/>
          </a:xfrm>
          <a:prstGeom prst="rect">
            <a:avLst/>
          </a:prstGeom>
        </p:spPr>
      </p:pic>
      <p:pic>
        <p:nvPicPr>
          <p:cNvPr id="16" name="Immagine 15" descr="Immagine che contiene testo, Carattere, schermata, linea&#10;&#10;Il contenuto generato dall'IA potrebbe non essere corretto.">
            <a:extLst>
              <a:ext uri="{FF2B5EF4-FFF2-40B4-BE49-F238E27FC236}">
                <a16:creationId xmlns:a16="http://schemas.microsoft.com/office/drawing/2014/main" id="{1450E8E3-5CBB-A528-AC46-7B42D5679985}"/>
              </a:ext>
            </a:extLst>
          </p:cNvPr>
          <p:cNvPicPr>
            <a:picLocks noChangeAspect="1"/>
          </p:cNvPicPr>
          <p:nvPr/>
        </p:nvPicPr>
        <p:blipFill>
          <a:blip r:embed="rId4"/>
          <a:stretch>
            <a:fillRect/>
          </a:stretch>
        </p:blipFill>
        <p:spPr>
          <a:xfrm>
            <a:off x="4572000" y="1185347"/>
            <a:ext cx="4437881" cy="604443"/>
          </a:xfrm>
          <a:prstGeom prst="rect">
            <a:avLst/>
          </a:prstGeom>
        </p:spPr>
      </p:pic>
      <p:pic>
        <p:nvPicPr>
          <p:cNvPr id="23" name="Immagine 22" descr="Immagine che contiene testo, schermata, Carattere, numero&#10;&#10;Il contenuto generato dall'IA potrebbe non essere corretto.">
            <a:extLst>
              <a:ext uri="{FF2B5EF4-FFF2-40B4-BE49-F238E27FC236}">
                <a16:creationId xmlns:a16="http://schemas.microsoft.com/office/drawing/2014/main" id="{78428B20-23EF-A084-4625-67B162272259}"/>
              </a:ext>
            </a:extLst>
          </p:cNvPr>
          <p:cNvPicPr>
            <a:picLocks noChangeAspect="1"/>
          </p:cNvPicPr>
          <p:nvPr/>
        </p:nvPicPr>
        <p:blipFill>
          <a:blip r:embed="rId5"/>
          <a:stretch>
            <a:fillRect/>
          </a:stretch>
        </p:blipFill>
        <p:spPr>
          <a:xfrm>
            <a:off x="4572000" y="3315151"/>
            <a:ext cx="4437881" cy="1033157"/>
          </a:xfrm>
          <a:prstGeom prst="rect">
            <a:avLst/>
          </a:prstGeom>
        </p:spPr>
      </p:pic>
    </p:spTree>
    <p:extLst>
      <p:ext uri="{BB962C8B-B14F-4D97-AF65-F5344CB8AC3E}">
        <p14:creationId xmlns:p14="http://schemas.microsoft.com/office/powerpoint/2010/main" val="506049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CA8E7DF0-6CA4-AFC2-22B6-8D0809CEE792}"/>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130582AA-8D29-5BBB-3A95-CC33328E4F85}"/>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Accuracy</a:t>
            </a:r>
            <a:r>
              <a:rPr lang="it-IT" dirty="0"/>
              <a:t> degli Approcci</a:t>
            </a:r>
            <a:endParaRPr dirty="0"/>
          </a:p>
          <a:p>
            <a:pPr marL="0" lvl="0" indent="0" algn="ctr" rtl="0">
              <a:spcBef>
                <a:spcPts val="0"/>
              </a:spcBef>
              <a:spcAft>
                <a:spcPts val="0"/>
              </a:spcAft>
              <a:buNone/>
            </a:pPr>
            <a:endParaRPr dirty="0"/>
          </a:p>
        </p:txBody>
      </p:sp>
      <p:sp>
        <p:nvSpPr>
          <p:cNvPr id="11" name="Google Shape;772;p95">
            <a:extLst>
              <a:ext uri="{FF2B5EF4-FFF2-40B4-BE49-F238E27FC236}">
                <a16:creationId xmlns:a16="http://schemas.microsoft.com/office/drawing/2014/main" id="{5EC88634-1F0D-685B-EFC2-FD7DEC49FE59}"/>
              </a:ext>
            </a:extLst>
          </p:cNvPr>
          <p:cNvSpPr txBox="1">
            <a:spLocks/>
          </p:cNvSpPr>
          <p:nvPr/>
        </p:nvSpPr>
        <p:spPr>
          <a:xfrm>
            <a:off x="206396" y="927278"/>
            <a:ext cx="4365604" cy="3630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t-IT" dirty="0"/>
              <a:t>Poiché non esistono metodi automatici per valutare l’accuratezza in questo tipo di task, abbiamo creato manualmente un Ground Truth basato sull’analisi di 9 video di durata variabile tra 7 e 27 minuti. </a:t>
            </a:r>
          </a:p>
          <a:p>
            <a:pPr marL="0" indent="0">
              <a:buClr>
                <a:schemeClr val="dk1"/>
              </a:buClr>
              <a:buSzPts val="1100"/>
              <a:buNone/>
            </a:pPr>
            <a:endParaRPr lang="it-IT" dirty="0"/>
          </a:p>
          <a:p>
            <a:pPr marL="0" indent="0">
              <a:buClr>
                <a:schemeClr val="dk1"/>
              </a:buClr>
              <a:buSzPts val="1100"/>
              <a:buNone/>
            </a:pPr>
            <a:r>
              <a:rPr lang="it-IT" dirty="0"/>
              <a:t>Per ogni video abbiamo risposto alle 10 domande chiave, ottenendo </a:t>
            </a:r>
          </a:p>
          <a:p>
            <a:pPr marL="0" indent="0">
              <a:buClr>
                <a:schemeClr val="dk1"/>
              </a:buClr>
              <a:buSzPts val="1100"/>
              <a:buNone/>
            </a:pPr>
            <a:r>
              <a:rPr lang="it-IT" dirty="0"/>
              <a:t>un riferimento dettagliato.</a:t>
            </a:r>
          </a:p>
          <a:p>
            <a:pPr marL="0" indent="0">
              <a:buClr>
                <a:schemeClr val="dk1"/>
              </a:buClr>
              <a:buSzPts val="1100"/>
              <a:buNone/>
            </a:pPr>
            <a:endParaRPr lang="it-IT" dirty="0"/>
          </a:p>
          <a:p>
            <a:pPr marL="0" indent="0">
              <a:buClr>
                <a:schemeClr val="dk1"/>
              </a:buClr>
              <a:buSzPts val="1100"/>
              <a:buNone/>
            </a:pPr>
            <a:r>
              <a:rPr lang="it-IT" dirty="0"/>
              <a:t>L’</a:t>
            </a:r>
            <a:r>
              <a:rPr lang="it-IT" dirty="0" err="1"/>
              <a:t>accuracy</a:t>
            </a:r>
            <a:r>
              <a:rPr lang="it-IT" dirty="0"/>
              <a:t> è stata calcolata confrontando le risposte fornite dai modelli con quelle del Ground Truth, valutando in modo binario se fossero adeguate o meno. </a:t>
            </a:r>
          </a:p>
          <a:p>
            <a:pPr marL="0" indent="0">
              <a:buClr>
                <a:schemeClr val="dk1"/>
              </a:buClr>
              <a:buSzPts val="1100"/>
              <a:buNone/>
            </a:pPr>
            <a:r>
              <a:rPr lang="it-IT" dirty="0"/>
              <a:t>Questo metodo è parzialmente soggettivo, ma fornisce comunque un’indicazione significativa della qualità delle risposte dei modelli.</a:t>
            </a:r>
            <a:endParaRPr lang="en" dirty="0"/>
          </a:p>
        </p:txBody>
      </p:sp>
      <p:pic>
        <p:nvPicPr>
          <p:cNvPr id="4" name="Immagine 3" descr="Immagine che contiene testo, schermata, numero, Carattere&#10;&#10;Il contenuto generato dall'IA potrebbe non essere corretto.">
            <a:extLst>
              <a:ext uri="{FF2B5EF4-FFF2-40B4-BE49-F238E27FC236}">
                <a16:creationId xmlns:a16="http://schemas.microsoft.com/office/drawing/2014/main" id="{B34693F7-0919-2069-36D1-2958BA5212F9}"/>
              </a:ext>
            </a:extLst>
          </p:cNvPr>
          <p:cNvPicPr>
            <a:picLocks noChangeAspect="1"/>
          </p:cNvPicPr>
          <p:nvPr/>
        </p:nvPicPr>
        <p:blipFill>
          <a:blip r:embed="rId3"/>
          <a:stretch>
            <a:fillRect/>
          </a:stretch>
        </p:blipFill>
        <p:spPr>
          <a:xfrm>
            <a:off x="4561266" y="1596527"/>
            <a:ext cx="4376338" cy="2292367"/>
          </a:xfrm>
          <a:prstGeom prst="rect">
            <a:avLst/>
          </a:prstGeom>
        </p:spPr>
      </p:pic>
    </p:spTree>
    <p:extLst>
      <p:ext uri="{BB962C8B-B14F-4D97-AF65-F5344CB8AC3E}">
        <p14:creationId xmlns:p14="http://schemas.microsoft.com/office/powerpoint/2010/main" val="2955656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E2A47C38-4CB3-2CE9-8115-429F625BED01}"/>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5C2E33A4-02EE-36B8-54EF-F2428D6BEDD7}"/>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Le Differenze tra i Due</a:t>
            </a:r>
            <a:endParaRPr dirty="0"/>
          </a:p>
          <a:p>
            <a:pPr marL="0" lvl="0" indent="0" algn="ctr" rtl="0">
              <a:spcBef>
                <a:spcPts val="0"/>
              </a:spcBef>
              <a:spcAft>
                <a:spcPts val="0"/>
              </a:spcAft>
              <a:buNone/>
            </a:pPr>
            <a:endParaRPr dirty="0"/>
          </a:p>
        </p:txBody>
      </p:sp>
      <p:sp>
        <p:nvSpPr>
          <p:cNvPr id="7" name="Google Shape;772;p95">
            <a:extLst>
              <a:ext uri="{FF2B5EF4-FFF2-40B4-BE49-F238E27FC236}">
                <a16:creationId xmlns:a16="http://schemas.microsoft.com/office/drawing/2014/main" id="{B65B9CCE-B77A-7957-C8E7-52D6A00857C4}"/>
              </a:ext>
            </a:extLst>
          </p:cNvPr>
          <p:cNvSpPr txBox="1">
            <a:spLocks noGrp="1"/>
          </p:cNvSpPr>
          <p:nvPr>
            <p:ph type="subTitle" idx="1"/>
          </p:nvPr>
        </p:nvSpPr>
        <p:spPr>
          <a:xfrm>
            <a:off x="299189" y="881813"/>
            <a:ext cx="4365604" cy="1078795"/>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it-IT" b="1" dirty="0" err="1"/>
              <a:t>VideoLlava</a:t>
            </a:r>
            <a:br>
              <a:rPr lang="it-IT" dirty="0"/>
            </a:br>
            <a:r>
              <a:rPr lang="it-IT" dirty="0"/>
              <a:t>Questo modello è molto polarizzato: quando fornisce risposte corrette sono spesso molto dettagliate e pertinenti, offrendo interpretazioni approfondite. Tuttavia, quando sbaglia, gli errori possono essere grossolani.</a:t>
            </a:r>
          </a:p>
          <a:p>
            <a:pPr marL="171450" lvl="0" indent="-171450">
              <a:buClr>
                <a:schemeClr val="dk1"/>
              </a:buClr>
              <a:buSzPts val="1100"/>
              <a:buFont typeface="Arial" panose="020B0604020202020204" pitchFamily="34" charset="0"/>
              <a:buChar char="•"/>
            </a:pPr>
            <a:endParaRPr lang="en" dirty="0"/>
          </a:p>
        </p:txBody>
      </p:sp>
      <p:sp>
        <p:nvSpPr>
          <p:cNvPr id="8" name="Google Shape;772;p95">
            <a:extLst>
              <a:ext uri="{FF2B5EF4-FFF2-40B4-BE49-F238E27FC236}">
                <a16:creationId xmlns:a16="http://schemas.microsoft.com/office/drawing/2014/main" id="{5ABC6353-33AC-0D8F-DC41-1748FB698613}"/>
              </a:ext>
            </a:extLst>
          </p:cNvPr>
          <p:cNvSpPr txBox="1">
            <a:spLocks/>
          </p:cNvSpPr>
          <p:nvPr/>
        </p:nvSpPr>
        <p:spPr>
          <a:xfrm>
            <a:off x="4980709" y="630951"/>
            <a:ext cx="4163291" cy="13848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t-IT" b="1" dirty="0" err="1"/>
              <a:t>Whisper</a:t>
            </a:r>
            <a:r>
              <a:rPr lang="it-IT" b="1" dirty="0"/>
              <a:t> + </a:t>
            </a:r>
            <a:r>
              <a:rPr lang="it-IT" b="1" dirty="0" err="1"/>
              <a:t>Blip</a:t>
            </a:r>
            <a:br>
              <a:rPr lang="it-IT" dirty="0"/>
            </a:br>
            <a:r>
              <a:rPr lang="it-IT" dirty="0"/>
              <a:t>Questo approccio ha commesso pochissimi errori grossolani. Tuttavia, le risposte, seppur corrette, risultano meno ricche di dettagli e talvolta incomplete rispetto al Ground Truth, indicando una comprensione meno profonda ma più stabile.</a:t>
            </a:r>
            <a:endParaRPr lang="en" dirty="0"/>
          </a:p>
        </p:txBody>
      </p:sp>
      <p:pic>
        <p:nvPicPr>
          <p:cNvPr id="4" name="Immagine 3">
            <a:extLst>
              <a:ext uri="{FF2B5EF4-FFF2-40B4-BE49-F238E27FC236}">
                <a16:creationId xmlns:a16="http://schemas.microsoft.com/office/drawing/2014/main" id="{C26DD156-444A-5D15-0D4B-B2BB7C262AB9}"/>
              </a:ext>
            </a:extLst>
          </p:cNvPr>
          <p:cNvPicPr>
            <a:picLocks noChangeAspect="1"/>
          </p:cNvPicPr>
          <p:nvPr/>
        </p:nvPicPr>
        <p:blipFill>
          <a:blip r:embed="rId3"/>
          <a:stretch>
            <a:fillRect/>
          </a:stretch>
        </p:blipFill>
        <p:spPr>
          <a:xfrm>
            <a:off x="777984" y="2136944"/>
            <a:ext cx="6687483" cy="314369"/>
          </a:xfrm>
          <a:prstGeom prst="rect">
            <a:avLst/>
          </a:prstGeom>
        </p:spPr>
      </p:pic>
      <p:sp>
        <p:nvSpPr>
          <p:cNvPr id="5" name="Google Shape;771;p95">
            <a:extLst>
              <a:ext uri="{FF2B5EF4-FFF2-40B4-BE49-F238E27FC236}">
                <a16:creationId xmlns:a16="http://schemas.microsoft.com/office/drawing/2014/main" id="{AEA9B478-A581-3B45-C059-01832A12874F}"/>
              </a:ext>
            </a:extLst>
          </p:cNvPr>
          <p:cNvSpPr txBox="1">
            <a:spLocks/>
          </p:cNvSpPr>
          <p:nvPr/>
        </p:nvSpPr>
        <p:spPr>
          <a:xfrm flipH="1">
            <a:off x="1228258" y="1767348"/>
            <a:ext cx="6687483" cy="314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lgn="ctr"/>
            <a:r>
              <a:rPr lang="it-IT" sz="1600" dirty="0"/>
              <a:t>Capacità di riconoscimento visivo: L’esempio del video 5 e la domanda 2</a:t>
            </a:r>
          </a:p>
          <a:p>
            <a:pPr algn="ctr"/>
            <a:endParaRPr lang="it-IT" dirty="0"/>
          </a:p>
        </p:txBody>
      </p:sp>
      <p:sp>
        <p:nvSpPr>
          <p:cNvPr id="6" name="Google Shape;772;p95">
            <a:extLst>
              <a:ext uri="{FF2B5EF4-FFF2-40B4-BE49-F238E27FC236}">
                <a16:creationId xmlns:a16="http://schemas.microsoft.com/office/drawing/2014/main" id="{2A03F038-78EE-66A3-6CEF-F4CEC6815341}"/>
              </a:ext>
            </a:extLst>
          </p:cNvPr>
          <p:cNvSpPr txBox="1">
            <a:spLocks/>
          </p:cNvSpPr>
          <p:nvPr/>
        </p:nvSpPr>
        <p:spPr>
          <a:xfrm>
            <a:off x="235081" y="2692188"/>
            <a:ext cx="7285318" cy="21694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r>
              <a:rPr lang="it-IT" dirty="0" err="1"/>
              <a:t>VideoLlava</a:t>
            </a:r>
            <a:r>
              <a:rPr lang="it-IT" dirty="0"/>
              <a:t> eccelle nel riconoscere informazioni chiave dall’aspetto visivo, riuscendo a cogliere dettagli importanti direttamente dai frame del video. Al contrario, </a:t>
            </a:r>
            <a:r>
              <a:rPr lang="it-IT" dirty="0" err="1"/>
              <a:t>Whisper</a:t>
            </a:r>
            <a:r>
              <a:rPr lang="it-IT" dirty="0"/>
              <a:t> + BLIP si affida principalmente all’audio, con una comprensione visiva meno profonda.</a:t>
            </a:r>
          </a:p>
          <a:p>
            <a:endParaRPr lang="it-IT" dirty="0"/>
          </a:p>
          <a:p>
            <a:r>
              <a:rPr lang="it-IT" dirty="0"/>
              <a:t>Un esempio significativo è il Video 5, dove molte informazioni rilevanti sono presenti solo nella componente visiva. In questo caso, </a:t>
            </a:r>
            <a:r>
              <a:rPr lang="it-IT" dirty="0" err="1"/>
              <a:t>VideoLlava</a:t>
            </a:r>
            <a:r>
              <a:rPr lang="it-IT" dirty="0"/>
              <a:t> ha mantenuto buone prestazioni, mentre </a:t>
            </a:r>
            <a:r>
              <a:rPr lang="it-IT" dirty="0" err="1"/>
              <a:t>Whisper</a:t>
            </a:r>
            <a:r>
              <a:rPr lang="it-IT" dirty="0"/>
              <a:t> ha avuto un calo netto, evidenziando la sua difficoltà a estrarre dati chiave senza un supporto audio esplicito.</a:t>
            </a:r>
          </a:p>
          <a:p>
            <a:endParaRPr lang="it-IT" dirty="0"/>
          </a:p>
          <a:p>
            <a:r>
              <a:rPr lang="it-IT" dirty="0"/>
              <a:t>Da sottolineare anche le prestazioni sulla domanda 2, che chiede il modello del fucile recensito, </a:t>
            </a:r>
            <a:r>
              <a:rPr lang="it-IT" dirty="0" err="1"/>
              <a:t>VideoLlava</a:t>
            </a:r>
            <a:r>
              <a:rPr lang="it-IT" dirty="0"/>
              <a:t> non ha mai risposto correttamente: tende infatti a etichettare i fucili in base ai modelli più comuni presenti nel suo training, cercando di riconoscerli dal video. Al contrario, </a:t>
            </a:r>
            <a:r>
              <a:rPr lang="it-IT" dirty="0" err="1"/>
              <a:t>Blip+Whisper</a:t>
            </a:r>
            <a:r>
              <a:rPr lang="it-IT" dirty="0"/>
              <a:t> sfruttando principalmente l’audio riesce a identificare correttamente il modello del fucile 7 volte su 9, grazie ai riferimenti espliciti nel parlato.</a:t>
            </a:r>
          </a:p>
          <a:p>
            <a:endParaRPr lang="it-IT" dirty="0"/>
          </a:p>
          <a:p>
            <a:pPr marL="171450" indent="-171450">
              <a:buClr>
                <a:schemeClr val="dk1"/>
              </a:buClr>
              <a:buSzPts val="1100"/>
              <a:buFont typeface="Arial" panose="020B0604020202020204" pitchFamily="34" charset="0"/>
              <a:buChar char="•"/>
            </a:pPr>
            <a:endParaRPr lang="en" dirty="0"/>
          </a:p>
        </p:txBody>
      </p:sp>
      <p:pic>
        <p:nvPicPr>
          <p:cNvPr id="13" name="Immagine 12" descr="Immagine che contiene testo, schermata, Carattere, numero&#10;&#10;Il contenuto generato dall'IA potrebbe non essere corretto.">
            <a:extLst>
              <a:ext uri="{FF2B5EF4-FFF2-40B4-BE49-F238E27FC236}">
                <a16:creationId xmlns:a16="http://schemas.microsoft.com/office/drawing/2014/main" id="{C1883943-593C-22A4-C699-60D29C1F9505}"/>
              </a:ext>
            </a:extLst>
          </p:cNvPr>
          <p:cNvPicPr>
            <a:picLocks noChangeAspect="1"/>
          </p:cNvPicPr>
          <p:nvPr/>
        </p:nvPicPr>
        <p:blipFill>
          <a:blip r:embed="rId4"/>
          <a:stretch>
            <a:fillRect/>
          </a:stretch>
        </p:blipFill>
        <p:spPr>
          <a:xfrm>
            <a:off x="7848563" y="2136944"/>
            <a:ext cx="1147375" cy="1366934"/>
          </a:xfrm>
          <a:prstGeom prst="rect">
            <a:avLst/>
          </a:prstGeom>
        </p:spPr>
      </p:pic>
      <p:pic>
        <p:nvPicPr>
          <p:cNvPr id="15" name="Immagine 14" descr="Immagine che contiene testo, schermata, Carattere, numero&#10;&#10;Il contenuto generato dall'IA potrebbe non essere corretto.">
            <a:extLst>
              <a:ext uri="{FF2B5EF4-FFF2-40B4-BE49-F238E27FC236}">
                <a16:creationId xmlns:a16="http://schemas.microsoft.com/office/drawing/2014/main" id="{1D4BF8AA-5A3B-051D-A0F8-5CF0B0B58B55}"/>
              </a:ext>
            </a:extLst>
          </p:cNvPr>
          <p:cNvPicPr>
            <a:picLocks noChangeAspect="1"/>
          </p:cNvPicPr>
          <p:nvPr/>
        </p:nvPicPr>
        <p:blipFill>
          <a:blip r:embed="rId5"/>
          <a:stretch>
            <a:fillRect/>
          </a:stretch>
        </p:blipFill>
        <p:spPr>
          <a:xfrm>
            <a:off x="7854441" y="3503878"/>
            <a:ext cx="1135617" cy="1435242"/>
          </a:xfrm>
          <a:prstGeom prst="rect">
            <a:avLst/>
          </a:prstGeom>
        </p:spPr>
      </p:pic>
    </p:spTree>
    <p:extLst>
      <p:ext uri="{BB962C8B-B14F-4D97-AF65-F5344CB8AC3E}">
        <p14:creationId xmlns:p14="http://schemas.microsoft.com/office/powerpoint/2010/main" val="2115694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a:extLst>
            <a:ext uri="{FF2B5EF4-FFF2-40B4-BE49-F238E27FC236}">
              <a16:creationId xmlns:a16="http://schemas.microsoft.com/office/drawing/2014/main" id="{28B2A4BE-4E99-B098-8B8D-462A4381ECC8}"/>
            </a:ext>
          </a:extLst>
        </p:cNvPr>
        <p:cNvGrpSpPr/>
        <p:nvPr/>
      </p:nvGrpSpPr>
      <p:grpSpPr>
        <a:xfrm>
          <a:off x="0" y="0"/>
          <a:ext cx="0" cy="0"/>
          <a:chOff x="0" y="0"/>
          <a:chExt cx="0" cy="0"/>
        </a:xfrm>
      </p:grpSpPr>
      <p:sp>
        <p:nvSpPr>
          <p:cNvPr id="826" name="Google Shape;826;p100">
            <a:extLst>
              <a:ext uri="{FF2B5EF4-FFF2-40B4-BE49-F238E27FC236}">
                <a16:creationId xmlns:a16="http://schemas.microsoft.com/office/drawing/2014/main" id="{02B3A665-8DC1-44C3-6BBA-2B914CC363CE}"/>
              </a:ext>
            </a:extLst>
          </p:cNvPr>
          <p:cNvSpPr txBox="1">
            <a:spLocks noGrp="1"/>
          </p:cNvSpPr>
          <p:nvPr>
            <p:ph type="ctrTitle"/>
          </p:nvPr>
        </p:nvSpPr>
        <p:spPr>
          <a:xfrm>
            <a:off x="4171351" y="2728341"/>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CONCLUSIONI</a:t>
            </a:r>
            <a:endParaRPr dirty="0"/>
          </a:p>
        </p:txBody>
      </p:sp>
      <p:sp>
        <p:nvSpPr>
          <p:cNvPr id="827" name="Google Shape;827;p100">
            <a:extLst>
              <a:ext uri="{FF2B5EF4-FFF2-40B4-BE49-F238E27FC236}">
                <a16:creationId xmlns:a16="http://schemas.microsoft.com/office/drawing/2014/main" id="{EAF7687F-19AB-5E2A-6B5E-66270B001B3B}"/>
              </a:ext>
            </a:extLst>
          </p:cNvPr>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05</a:t>
            </a:r>
            <a:endParaRPr dirty="0"/>
          </a:p>
        </p:txBody>
      </p:sp>
    </p:spTree>
    <p:extLst>
      <p:ext uri="{BB962C8B-B14F-4D97-AF65-F5344CB8AC3E}">
        <p14:creationId xmlns:p14="http://schemas.microsoft.com/office/powerpoint/2010/main" val="269944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36D9CFCB-7534-E843-A703-8CE931A78E1A}"/>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CB8818F9-DFAA-0C83-DB67-0DF8EFB01D0C}"/>
              </a:ext>
            </a:extLst>
          </p:cNvPr>
          <p:cNvSpPr txBox="1">
            <a:spLocks noGrp="1"/>
          </p:cNvSpPr>
          <p:nvPr>
            <p:ph type="ctrTitle"/>
          </p:nvPr>
        </p:nvSpPr>
        <p:spPr>
          <a:xfrm flipH="1">
            <a:off x="2881746" y="65818"/>
            <a:ext cx="2542134" cy="670500"/>
          </a:xfrm>
          <a:prstGeom prst="rect">
            <a:avLst/>
          </a:prstGeom>
        </p:spPr>
        <p:txBody>
          <a:bodyPr spcFirstLastPara="1" wrap="square" lIns="91425" tIns="91425" rIns="91425" bIns="91425" anchor="t" anchorCtr="0">
            <a:noAutofit/>
          </a:bodyPr>
          <a:lstStyle/>
          <a:p>
            <a:r>
              <a:rPr lang="it-IT" dirty="0"/>
              <a:t>Conclusioni</a:t>
            </a:r>
            <a:br>
              <a:rPr lang="it-IT" b="1" dirty="0"/>
            </a:br>
            <a:endParaRPr dirty="0"/>
          </a:p>
        </p:txBody>
      </p:sp>
      <p:sp>
        <p:nvSpPr>
          <p:cNvPr id="772" name="Google Shape;772;p95">
            <a:extLst>
              <a:ext uri="{FF2B5EF4-FFF2-40B4-BE49-F238E27FC236}">
                <a16:creationId xmlns:a16="http://schemas.microsoft.com/office/drawing/2014/main" id="{213A2CE8-FDC2-3F4F-F2EB-7053A7BDCCB7}"/>
              </a:ext>
            </a:extLst>
          </p:cNvPr>
          <p:cNvSpPr txBox="1">
            <a:spLocks noGrp="1"/>
          </p:cNvSpPr>
          <p:nvPr>
            <p:ph type="subTitle" idx="1"/>
          </p:nvPr>
        </p:nvSpPr>
        <p:spPr>
          <a:xfrm>
            <a:off x="301759" y="653191"/>
            <a:ext cx="8388758" cy="4140482"/>
          </a:xfrm>
          <a:prstGeom prst="rect">
            <a:avLst/>
          </a:prstGeom>
        </p:spPr>
        <p:txBody>
          <a:bodyPr spcFirstLastPara="1" wrap="square" lIns="91425" tIns="91425" rIns="91425" bIns="91425" anchor="ctr" anchorCtr="0">
            <a:noAutofit/>
          </a:bodyPr>
          <a:lstStyle/>
          <a:p>
            <a:pPr>
              <a:buFont typeface="Arial" panose="020B0604020202020204" pitchFamily="34" charset="0"/>
              <a:buChar char="•"/>
            </a:pPr>
            <a:r>
              <a:rPr lang="it-IT" sz="1400" b="1" dirty="0"/>
              <a:t>Analisi per clip singole:</a:t>
            </a:r>
            <a:br>
              <a:rPr lang="it-IT" sz="1400" dirty="0"/>
            </a:br>
            <a:r>
              <a:rPr lang="it-IT" sz="1400" dirty="0"/>
              <a:t>L’analisi delle clip rappresenta il miglior compromesso tra efficienza e qualità, permettendo di mantenere le informazioni chiave riducendo il carico computazionale rispetto all’analisi del video completo o del video riassunto.</a:t>
            </a:r>
          </a:p>
          <a:p>
            <a:pPr>
              <a:buFont typeface="Arial" panose="020B0604020202020204" pitchFamily="34" charset="0"/>
              <a:buChar char="•"/>
            </a:pPr>
            <a:endParaRPr lang="it-IT" sz="1400" dirty="0"/>
          </a:p>
          <a:p>
            <a:pPr>
              <a:buFont typeface="Arial" panose="020B0604020202020204" pitchFamily="34" charset="0"/>
              <a:buChar char="•"/>
            </a:pPr>
            <a:r>
              <a:rPr lang="it-IT" sz="1400" b="1" dirty="0"/>
              <a:t>Confronto tra modelli: </a:t>
            </a:r>
            <a:r>
              <a:rPr lang="it-IT" sz="1400" i="1" dirty="0" err="1"/>
              <a:t>VideoLlava</a:t>
            </a:r>
            <a:r>
              <a:rPr lang="it-IT" sz="1400" dirty="0"/>
              <a:t> offre risposte più dettagliate e visivamente approfondite ma con una precisione complessiva inferiore (46%) e errori grossolani in alcuni casi.</a:t>
            </a:r>
            <a:r>
              <a:rPr lang="it-IT" sz="1400" i="1" dirty="0"/>
              <a:t> </a:t>
            </a:r>
          </a:p>
          <a:p>
            <a:pPr marL="114300" indent="0">
              <a:buNone/>
            </a:pPr>
            <a:r>
              <a:rPr lang="it-IT" sz="1400" i="1" dirty="0"/>
              <a:t>         </a:t>
            </a:r>
            <a:r>
              <a:rPr lang="it-IT" sz="1400" i="1" dirty="0" err="1"/>
              <a:t>Whisper</a:t>
            </a:r>
            <a:r>
              <a:rPr lang="it-IT" sz="1400" i="1" dirty="0"/>
              <a:t> + </a:t>
            </a:r>
            <a:r>
              <a:rPr lang="it-IT" sz="1400" i="1" dirty="0" err="1"/>
              <a:t>Blip</a:t>
            </a:r>
            <a:r>
              <a:rPr lang="it-IT" sz="1400" dirty="0"/>
              <a:t> garantisce risposte più stabili e accurate (71%), ma meno ricche di dettagli.</a:t>
            </a:r>
          </a:p>
          <a:p>
            <a:pPr marL="114300" indent="0">
              <a:buNone/>
            </a:pPr>
            <a:endParaRPr lang="it-IT" sz="1400" dirty="0"/>
          </a:p>
          <a:p>
            <a:pPr>
              <a:buFont typeface="Arial" panose="020B0604020202020204" pitchFamily="34" charset="0"/>
              <a:buChar char="•"/>
            </a:pPr>
            <a:r>
              <a:rPr lang="it-IT" sz="1400" b="1" dirty="0"/>
              <a:t>Ruolo della componente visiva:</a:t>
            </a:r>
            <a:br>
              <a:rPr lang="it-IT" sz="1400" dirty="0"/>
            </a:br>
            <a:r>
              <a:rPr lang="it-IT" sz="1400" dirty="0" err="1"/>
              <a:t>VideoLlava</a:t>
            </a:r>
            <a:r>
              <a:rPr lang="it-IT" sz="1400" dirty="0"/>
              <a:t> è efficace nel cogliere dettagli visivi chiave, cruciale quando le informazioni non sono espresse verbalmente. </a:t>
            </a:r>
            <a:r>
              <a:rPr lang="it-IT" sz="1400" dirty="0" err="1"/>
              <a:t>Whisper</a:t>
            </a:r>
            <a:r>
              <a:rPr lang="it-IT" sz="1400" dirty="0"/>
              <a:t> + </a:t>
            </a:r>
            <a:r>
              <a:rPr lang="it-IT" sz="1400" dirty="0" err="1"/>
              <a:t>Blip</a:t>
            </a:r>
            <a:r>
              <a:rPr lang="it-IT" sz="1400" dirty="0"/>
              <a:t> si affida principalmente all’audio, risultando più preciso nel riconoscere dati parlati.</a:t>
            </a:r>
          </a:p>
          <a:p>
            <a:pPr>
              <a:buFont typeface="Arial" panose="020B0604020202020204" pitchFamily="34" charset="0"/>
              <a:buChar char="•"/>
            </a:pPr>
            <a:endParaRPr lang="it-IT" sz="1400" dirty="0"/>
          </a:p>
          <a:p>
            <a:pPr>
              <a:buFont typeface="Arial" panose="020B0604020202020204" pitchFamily="34" charset="0"/>
              <a:buChar char="•"/>
            </a:pPr>
            <a:r>
              <a:rPr lang="it-IT" sz="1400" b="1" dirty="0"/>
              <a:t>Applicazioni e </a:t>
            </a:r>
            <a:r>
              <a:rPr lang="it-IT" sz="1400" b="1" dirty="0" err="1"/>
              <a:t>generalizzabilità</a:t>
            </a:r>
            <a:r>
              <a:rPr lang="it-IT" sz="1400" b="1" dirty="0"/>
              <a:t>:</a:t>
            </a:r>
            <a:br>
              <a:rPr lang="it-IT" sz="1400" dirty="0"/>
            </a:br>
            <a:r>
              <a:rPr lang="it-IT" sz="1400" dirty="0"/>
              <a:t>Il lavoro svolto finora, oltre ad avere un validità per il caso  Benelli, è ampiamente generalizzabile e applicabile ad altre tipologie di recensioni o video, come ad esempio prodotti tecnologici, scarpe, o altri settori, grazie alla natura modulare e flessibile degli approcci utilizzati.</a:t>
            </a:r>
          </a:p>
        </p:txBody>
      </p:sp>
    </p:spTree>
    <p:extLst>
      <p:ext uri="{BB962C8B-B14F-4D97-AF65-F5344CB8AC3E}">
        <p14:creationId xmlns:p14="http://schemas.microsoft.com/office/powerpoint/2010/main" val="930745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4E14265C-7216-B134-4508-F0654DC9DDA6}"/>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34A2B27C-D0D5-EA61-288F-3990AC06681B}"/>
              </a:ext>
            </a:extLst>
          </p:cNvPr>
          <p:cNvSpPr txBox="1">
            <a:spLocks noGrp="1"/>
          </p:cNvSpPr>
          <p:nvPr>
            <p:ph type="ctrTitle"/>
          </p:nvPr>
        </p:nvSpPr>
        <p:spPr>
          <a:xfrm flipH="1">
            <a:off x="1860231" y="273636"/>
            <a:ext cx="4782849" cy="670500"/>
          </a:xfrm>
          <a:prstGeom prst="rect">
            <a:avLst/>
          </a:prstGeom>
        </p:spPr>
        <p:txBody>
          <a:bodyPr spcFirstLastPara="1" wrap="square" lIns="91425" tIns="91425" rIns="91425" bIns="91425" anchor="t" anchorCtr="0">
            <a:noAutofit/>
          </a:bodyPr>
          <a:lstStyle/>
          <a:p>
            <a:r>
              <a:rPr lang="it-IT" dirty="0"/>
              <a:t>🛠️ Limiti Individuati</a:t>
            </a:r>
            <a:br>
              <a:rPr lang="it-IT" b="1" dirty="0"/>
            </a:br>
            <a:endParaRPr dirty="0"/>
          </a:p>
        </p:txBody>
      </p:sp>
      <p:sp>
        <p:nvSpPr>
          <p:cNvPr id="772" name="Google Shape;772;p95">
            <a:extLst>
              <a:ext uri="{FF2B5EF4-FFF2-40B4-BE49-F238E27FC236}">
                <a16:creationId xmlns:a16="http://schemas.microsoft.com/office/drawing/2014/main" id="{01D89787-8C9C-D825-B347-C107F6C15052}"/>
              </a:ext>
            </a:extLst>
          </p:cNvPr>
          <p:cNvSpPr txBox="1">
            <a:spLocks noGrp="1"/>
          </p:cNvSpPr>
          <p:nvPr>
            <p:ph type="subTitle" idx="1"/>
          </p:nvPr>
        </p:nvSpPr>
        <p:spPr>
          <a:xfrm>
            <a:off x="301759" y="944136"/>
            <a:ext cx="8388758" cy="3694434"/>
          </a:xfrm>
          <a:prstGeom prst="rect">
            <a:avLst/>
          </a:prstGeom>
        </p:spPr>
        <p:txBody>
          <a:bodyPr spcFirstLastPara="1" wrap="square" lIns="91425" tIns="91425" rIns="91425" bIns="91425" anchor="ctr" anchorCtr="0">
            <a:noAutofit/>
          </a:bodyPr>
          <a:lstStyle/>
          <a:p>
            <a:r>
              <a:rPr lang="it-IT" sz="1400" b="1" dirty="0" err="1"/>
              <a:t>VideoLlava</a:t>
            </a:r>
            <a:r>
              <a:rPr lang="it-IT" sz="1400" b="1" dirty="0"/>
              <a:t>:</a:t>
            </a:r>
            <a:r>
              <a:rPr lang="it-IT" sz="1400" dirty="0"/>
              <a:t> modello pesante e molto esigente in termini di risorse computazionali, che richiede GPU potenti e tempi di inferenza lunghi, limitandone la scalabilità e l’applicabilità in ambienti con risorse limitate. Inoltre, la natura “polarizzata” degli errori può ridurre la sua affidabilità in contesti dove è richiesta coerenza costante.</a:t>
            </a:r>
          </a:p>
          <a:p>
            <a:endParaRPr lang="it-IT" sz="1400" dirty="0"/>
          </a:p>
          <a:p>
            <a:r>
              <a:rPr lang="it-IT" sz="1400" b="1" dirty="0" err="1"/>
              <a:t>Whisper</a:t>
            </a:r>
            <a:r>
              <a:rPr lang="it-IT" sz="1400" b="1" dirty="0"/>
              <a:t> + BLIP:</a:t>
            </a:r>
            <a:r>
              <a:rPr lang="it-IT" sz="1400" dirty="0"/>
              <a:t> pur essendo molto più leggero e veloce, dipende fortemente dalla qualità dell’audio e dalla presenza di un parlato chiaro e dettagliato, perdendo efficacia in video dove il contenuto visivo è dominante o dove l’audio è scarso o disturbato. Le risposte risultano spesso sintetiche e non sempre completamente esaustive. </a:t>
            </a:r>
          </a:p>
          <a:p>
            <a:endParaRPr lang="it-IT" sz="1400" dirty="0"/>
          </a:p>
          <a:p>
            <a:r>
              <a:rPr lang="it-IT" sz="1400" b="1" dirty="0"/>
              <a:t>Valutazione:</a:t>
            </a:r>
            <a:r>
              <a:rPr lang="it-IT" sz="1400" dirty="0"/>
              <a:t> l’assenza di metodi automatici per valutare le risposte ha reso necessario un Ground Truth manuale, soggetto a valutazioni parzialmente soggettive e limitato da un dataset relativamente piccolo (9 video).</a:t>
            </a:r>
          </a:p>
          <a:p>
            <a:endParaRPr lang="it-IT" sz="1400" dirty="0"/>
          </a:p>
        </p:txBody>
      </p:sp>
    </p:spTree>
    <p:extLst>
      <p:ext uri="{BB962C8B-B14F-4D97-AF65-F5344CB8AC3E}">
        <p14:creationId xmlns:p14="http://schemas.microsoft.com/office/powerpoint/2010/main" val="2845226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2CA31A77-05CD-CBDD-57A0-1938CED1DA6E}"/>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B04C5651-F88D-A5C0-88E1-65835BC0647E}"/>
              </a:ext>
            </a:extLst>
          </p:cNvPr>
          <p:cNvSpPr txBox="1">
            <a:spLocks noGrp="1"/>
          </p:cNvSpPr>
          <p:nvPr>
            <p:ph type="ctrTitle"/>
          </p:nvPr>
        </p:nvSpPr>
        <p:spPr>
          <a:xfrm flipH="1">
            <a:off x="2811630" y="273636"/>
            <a:ext cx="3520739" cy="670500"/>
          </a:xfrm>
          <a:prstGeom prst="rect">
            <a:avLst/>
          </a:prstGeom>
        </p:spPr>
        <p:txBody>
          <a:bodyPr spcFirstLastPara="1" wrap="square" lIns="91425" tIns="91425" rIns="91425" bIns="91425" anchor="t" anchorCtr="0">
            <a:noAutofit/>
          </a:bodyPr>
          <a:lstStyle/>
          <a:p>
            <a:r>
              <a:rPr lang="it-IT" dirty="0"/>
              <a:t>🛠️ Sviluppi Futuri</a:t>
            </a:r>
            <a:br>
              <a:rPr lang="it-IT" b="1" dirty="0"/>
            </a:br>
            <a:endParaRPr dirty="0"/>
          </a:p>
        </p:txBody>
      </p:sp>
      <p:sp>
        <p:nvSpPr>
          <p:cNvPr id="772" name="Google Shape;772;p95">
            <a:extLst>
              <a:ext uri="{FF2B5EF4-FFF2-40B4-BE49-F238E27FC236}">
                <a16:creationId xmlns:a16="http://schemas.microsoft.com/office/drawing/2014/main" id="{8B300893-D734-8411-7639-BBE5FCA246AA}"/>
              </a:ext>
            </a:extLst>
          </p:cNvPr>
          <p:cNvSpPr txBox="1">
            <a:spLocks noGrp="1"/>
          </p:cNvSpPr>
          <p:nvPr>
            <p:ph type="subTitle" idx="1"/>
          </p:nvPr>
        </p:nvSpPr>
        <p:spPr>
          <a:xfrm>
            <a:off x="301759" y="944136"/>
            <a:ext cx="8388758" cy="3694434"/>
          </a:xfrm>
          <a:prstGeom prst="rect">
            <a:avLst/>
          </a:prstGeom>
        </p:spPr>
        <p:txBody>
          <a:bodyPr spcFirstLastPara="1" wrap="square" lIns="91425" tIns="91425" rIns="91425" bIns="91425" anchor="ctr" anchorCtr="0">
            <a:noAutofit/>
          </a:bodyPr>
          <a:lstStyle/>
          <a:p>
            <a:r>
              <a:rPr lang="it-IT" sz="1400" b="1" dirty="0"/>
              <a:t>Ibrido multimodale:</a:t>
            </a:r>
            <a:r>
              <a:rPr lang="it-IT" sz="1400" dirty="0"/>
              <a:t> sviluppo di un sistema che combini i punti di forza di </a:t>
            </a:r>
            <a:r>
              <a:rPr lang="it-IT" sz="1400" dirty="0" err="1"/>
              <a:t>VideoLlava</a:t>
            </a:r>
            <a:r>
              <a:rPr lang="it-IT" sz="1400" dirty="0"/>
              <a:t> (capacità di analisi multimodale profonda) con la robustezza e leggerezza dell’approccio </a:t>
            </a:r>
            <a:r>
              <a:rPr lang="it-IT" sz="1400" dirty="0" err="1"/>
              <a:t>Whisper</a:t>
            </a:r>
            <a:r>
              <a:rPr lang="it-IT" sz="1400" dirty="0"/>
              <a:t> + BLIP, per bilanciare dettaglio e affidabilità.</a:t>
            </a:r>
          </a:p>
          <a:p>
            <a:endParaRPr lang="it-IT" sz="1400" dirty="0"/>
          </a:p>
          <a:p>
            <a:r>
              <a:rPr lang="it-IT" sz="1400" b="1" dirty="0"/>
              <a:t>Espansione dataset e automazione:</a:t>
            </a:r>
            <a:r>
              <a:rPr lang="it-IT" sz="1400" dirty="0"/>
              <a:t> raccolta di dataset più ampi e diversificati, e sviluppo di metodi semi-automatici o automatici per valutare la qualità delle risposte, riducendo la soggettività della valutazione.</a:t>
            </a:r>
          </a:p>
          <a:p>
            <a:endParaRPr lang="it-IT" sz="1400" dirty="0"/>
          </a:p>
          <a:p>
            <a:r>
              <a:rPr lang="it-IT" sz="1400" b="1" dirty="0"/>
              <a:t>Integrazione di modelli di linguaggio LLM:</a:t>
            </a:r>
            <a:r>
              <a:rPr lang="it-IT" sz="1400" dirty="0"/>
              <a:t> un possibile sviluppo futuro è l’integrazione diretta di modelli di linguaggio di grandi dimensioni (come quelli di OpenAI) tramite chiamate API nella pipeline, per eliminare step nel processo di utilizzo.</a:t>
            </a:r>
          </a:p>
        </p:txBody>
      </p:sp>
    </p:spTree>
    <p:extLst>
      <p:ext uri="{BB962C8B-B14F-4D97-AF65-F5344CB8AC3E}">
        <p14:creationId xmlns:p14="http://schemas.microsoft.com/office/powerpoint/2010/main" val="4262001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8"/>
        <p:cNvGrpSpPr/>
        <p:nvPr/>
      </p:nvGrpSpPr>
      <p:grpSpPr>
        <a:xfrm>
          <a:off x="0" y="0"/>
          <a:ext cx="0" cy="0"/>
          <a:chOff x="0" y="0"/>
          <a:chExt cx="0" cy="0"/>
        </a:xfrm>
      </p:grpSpPr>
      <p:sp>
        <p:nvSpPr>
          <p:cNvPr id="839" name="Google Shape;839;p102"/>
          <p:cNvSpPr txBox="1">
            <a:spLocks noGrp="1"/>
          </p:cNvSpPr>
          <p:nvPr>
            <p:ph type="ctrTitle"/>
          </p:nvPr>
        </p:nvSpPr>
        <p:spPr>
          <a:xfrm flipH="1">
            <a:off x="962775" y="1383368"/>
            <a:ext cx="7218450" cy="32648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dirty="0"/>
              <a:t>GRAZIE PER</a:t>
            </a:r>
            <a:br>
              <a:rPr lang="en" dirty="0"/>
            </a:br>
            <a:r>
              <a:rPr lang="en" dirty="0"/>
              <a:t>L’ATTENZIONE!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1000"/>
                                        <p:tgtEl>
                                          <p:spTgt spid="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5"/>
          <p:cNvSpPr txBox="1">
            <a:spLocks noGrp="1"/>
          </p:cNvSpPr>
          <p:nvPr>
            <p:ph type="ctrTitle"/>
          </p:nvPr>
        </p:nvSpPr>
        <p:spPr>
          <a:xfrm flipH="1">
            <a:off x="479700" y="103910"/>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Troppi Video e Troppo Tempo</a:t>
            </a:r>
            <a:endParaRPr dirty="0"/>
          </a:p>
          <a:p>
            <a:pPr marL="0" lvl="0" indent="0" algn="ctr" rtl="0">
              <a:spcBef>
                <a:spcPts val="0"/>
              </a:spcBef>
              <a:spcAft>
                <a:spcPts val="0"/>
              </a:spcAft>
              <a:buNone/>
            </a:pPr>
            <a:endParaRPr dirty="0"/>
          </a:p>
        </p:txBody>
      </p:sp>
      <p:sp>
        <p:nvSpPr>
          <p:cNvPr id="772" name="Google Shape;772;p95"/>
          <p:cNvSpPr txBox="1">
            <a:spLocks noGrp="1"/>
          </p:cNvSpPr>
          <p:nvPr>
            <p:ph type="subTitle" idx="1"/>
          </p:nvPr>
        </p:nvSpPr>
        <p:spPr>
          <a:xfrm>
            <a:off x="703925" y="540328"/>
            <a:ext cx="7736147" cy="2618509"/>
          </a:xfrm>
          <a:prstGeom prst="rect">
            <a:avLst/>
          </a:prstGeom>
        </p:spPr>
        <p:txBody>
          <a:bodyPr spcFirstLastPara="1" wrap="square" lIns="91425" tIns="91425" rIns="91425" bIns="91425" anchor="ctr" anchorCtr="0">
            <a:noAutofit/>
          </a:bodyPr>
          <a:lstStyle/>
          <a:p>
            <a:pPr marL="114300" indent="0">
              <a:buNone/>
            </a:pPr>
            <a:r>
              <a:rPr lang="it-IT" b="1" dirty="0"/>
              <a:t>L’azienda Benelli riceve numerose video recensioni online dei propri fucili, spesso lunghe e difficili da analizzare automaticamente a causa della durata variabile, dei contenuti altamente tecnici, dei contesti molto eterogenei e di un linguaggio non standardizzato.</a:t>
            </a:r>
          </a:p>
          <a:p>
            <a:pPr marL="114300" indent="0">
              <a:buNone/>
            </a:pPr>
            <a:endParaRPr lang="it-IT" dirty="0"/>
          </a:p>
          <a:p>
            <a:pPr marL="114300" indent="0">
              <a:buNone/>
            </a:pPr>
            <a:r>
              <a:rPr lang="it-IT" dirty="0"/>
              <a:t>Questi contenuti racchiudono informazioni preziose per il marketing e il controllo qualità, ma richiedono troppo tempo per essere esaminati uno a uno: l’analisi manuale sarebbe estremamente dispendiosa in termini di tempo e personale.</a:t>
            </a:r>
          </a:p>
          <a:p>
            <a:pPr marL="114300" indent="0">
              <a:buNone/>
            </a:pPr>
            <a:endParaRPr lang="it-IT" dirty="0"/>
          </a:p>
          <a:p>
            <a:pPr marL="114300" indent="0">
              <a:buNone/>
            </a:pPr>
            <a:r>
              <a:rPr lang="it-IT" b="1" dirty="0"/>
              <a:t>E così molti dati potenzialmente utili finiscono per non essere valorizzati.</a:t>
            </a:r>
            <a:endParaRPr lang="it-IT" dirty="0"/>
          </a:p>
          <a:p>
            <a:pPr marL="0" lvl="0" indent="0">
              <a:buClr>
                <a:schemeClr val="dk1"/>
              </a:buClr>
              <a:buSzPts val="1100"/>
              <a:buNone/>
            </a:pPr>
            <a:endParaRPr lang="en" dirty="0"/>
          </a:p>
        </p:txBody>
      </p:sp>
      <p:pic>
        <p:nvPicPr>
          <p:cNvPr id="5" name="Immagine 4" descr="Immagine che contiene arma, testo, fucile, Arma a distanza&#10;&#10;Il contenuto generato dall'IA potrebbe non essere corretto.">
            <a:extLst>
              <a:ext uri="{FF2B5EF4-FFF2-40B4-BE49-F238E27FC236}">
                <a16:creationId xmlns:a16="http://schemas.microsoft.com/office/drawing/2014/main" id="{855E864C-23FE-BFB2-602B-02B59D3EC3F4}"/>
              </a:ext>
            </a:extLst>
          </p:cNvPr>
          <p:cNvPicPr>
            <a:picLocks noChangeAspect="1"/>
          </p:cNvPicPr>
          <p:nvPr/>
        </p:nvPicPr>
        <p:blipFill>
          <a:blip r:embed="rId3"/>
          <a:stretch>
            <a:fillRect/>
          </a:stretch>
        </p:blipFill>
        <p:spPr>
          <a:xfrm>
            <a:off x="1052945" y="2661804"/>
            <a:ext cx="7038108" cy="18893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0D4E6D16-AE1C-1C83-2D64-9B400C2D1B5D}"/>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447FB1F1-E976-0558-D9F0-0B54888EB90B}"/>
              </a:ext>
            </a:extLst>
          </p:cNvPr>
          <p:cNvSpPr txBox="1">
            <a:spLocks noGrp="1"/>
          </p:cNvSpPr>
          <p:nvPr>
            <p:ph type="ctrTitle"/>
          </p:nvPr>
        </p:nvSpPr>
        <p:spPr>
          <a:xfrm flipH="1">
            <a:off x="479700" y="124691"/>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Capire senza Guardare</a:t>
            </a:r>
            <a:endParaRPr dirty="0"/>
          </a:p>
          <a:p>
            <a:pPr marL="0" lvl="0" indent="0" algn="ctr" rtl="0">
              <a:spcBef>
                <a:spcPts val="0"/>
              </a:spcBef>
              <a:spcAft>
                <a:spcPts val="0"/>
              </a:spcAft>
              <a:buNone/>
            </a:pPr>
            <a:endParaRPr dirty="0"/>
          </a:p>
        </p:txBody>
      </p:sp>
      <p:sp>
        <p:nvSpPr>
          <p:cNvPr id="772" name="Google Shape;772;p95">
            <a:extLst>
              <a:ext uri="{FF2B5EF4-FFF2-40B4-BE49-F238E27FC236}">
                <a16:creationId xmlns:a16="http://schemas.microsoft.com/office/drawing/2014/main" id="{6A7939CE-73EA-2915-4E1D-9C77606DB802}"/>
              </a:ext>
            </a:extLst>
          </p:cNvPr>
          <p:cNvSpPr txBox="1">
            <a:spLocks noGrp="1"/>
          </p:cNvSpPr>
          <p:nvPr>
            <p:ph type="subTitle" idx="1"/>
          </p:nvPr>
        </p:nvSpPr>
        <p:spPr>
          <a:xfrm>
            <a:off x="429492" y="263237"/>
            <a:ext cx="8053186" cy="3655806"/>
          </a:xfrm>
          <a:prstGeom prst="rect">
            <a:avLst/>
          </a:prstGeom>
        </p:spPr>
        <p:txBody>
          <a:bodyPr spcFirstLastPara="1" wrap="square" lIns="91425" tIns="91425" rIns="91425" bIns="91425" anchor="ctr" anchorCtr="0">
            <a:noAutofit/>
          </a:bodyPr>
          <a:lstStyle/>
          <a:p>
            <a:pPr marL="0" lvl="0" indent="0">
              <a:buClr>
                <a:schemeClr val="dk1"/>
              </a:buClr>
              <a:buSzPts val="1100"/>
              <a:buNone/>
            </a:pPr>
            <a:endParaRPr lang="en" dirty="0"/>
          </a:p>
          <a:p>
            <a:pPr marL="0" lvl="0" indent="0">
              <a:buClr>
                <a:schemeClr val="dk1"/>
              </a:buClr>
              <a:buSzPts val="1100"/>
              <a:buNone/>
            </a:pPr>
            <a:r>
              <a:rPr lang="en" sz="1400" dirty="0"/>
              <a:t>L’Obiettivo è quindi di sviluppare un sistema in grado di:</a:t>
            </a:r>
          </a:p>
          <a:p>
            <a:pPr lvl="0" indent="-304800">
              <a:buClr>
                <a:schemeClr val="lt1"/>
              </a:buClr>
              <a:buFont typeface="Roboto Condensed"/>
              <a:buAutoNum type="arabicPeriod"/>
            </a:pPr>
            <a:r>
              <a:rPr lang="it-IT" sz="1400" dirty="0"/>
              <a:t>Estrarre automaticamente i momenti salienti da video lunghi</a:t>
            </a:r>
            <a:r>
              <a:rPr lang="en-US" sz="1400" dirty="0"/>
              <a:t>.</a:t>
            </a:r>
          </a:p>
          <a:p>
            <a:pPr lvl="0" indent="-304800">
              <a:buClr>
                <a:schemeClr val="lt1"/>
              </a:buClr>
              <a:buFont typeface="Roboto Condensed"/>
              <a:buAutoNum type="arabicPeriod"/>
            </a:pPr>
            <a:r>
              <a:rPr lang="it-IT" sz="1400" dirty="0"/>
              <a:t>Analizzarli per comprendere </a:t>
            </a:r>
            <a:r>
              <a:rPr lang="it-IT" sz="1400" b="1" dirty="0"/>
              <a:t>cosa accade nel video.</a:t>
            </a:r>
          </a:p>
          <a:p>
            <a:pPr lvl="0" indent="-304800">
              <a:buClr>
                <a:schemeClr val="lt1"/>
              </a:buClr>
              <a:buFont typeface="Roboto Condensed"/>
              <a:buAutoNum type="arabicPeriod"/>
            </a:pPr>
            <a:r>
              <a:rPr lang="it-IT" sz="1400" dirty="0"/>
              <a:t>Fornire una panoramica utile a Benelli </a:t>
            </a:r>
            <a:r>
              <a:rPr lang="it-IT" sz="1400" b="1" dirty="0"/>
              <a:t>senza la visione completa dei video.</a:t>
            </a:r>
            <a:endParaRPr lang="en-US" sz="1400" b="1" dirty="0">
              <a:uFill>
                <a:noFill/>
              </a:uFill>
              <a:latin typeface="Roboto Condensed"/>
              <a:ea typeface="Roboto Condensed"/>
              <a:cs typeface="Roboto Condensed"/>
              <a:sym typeface="Roboto Condensed"/>
            </a:endParaRPr>
          </a:p>
          <a:p>
            <a:pPr lvl="0" indent="-304800">
              <a:buClr>
                <a:schemeClr val="lt1"/>
              </a:buClr>
              <a:buFont typeface="Roboto Condensed"/>
              <a:buAutoNum type="arabicPeriod"/>
            </a:pPr>
            <a:endParaRPr lang="en-US" sz="1400" b="1" dirty="0">
              <a:uFill>
                <a:noFill/>
              </a:uFill>
              <a:latin typeface="Roboto Condensed"/>
              <a:ea typeface="Roboto Condensed"/>
              <a:cs typeface="Roboto Condensed"/>
              <a:sym typeface="Roboto Condensed"/>
            </a:endParaRPr>
          </a:p>
          <a:p>
            <a:pPr marL="152400" lvl="0" indent="0">
              <a:buClr>
                <a:schemeClr val="lt1"/>
              </a:buClr>
              <a:buNone/>
            </a:pPr>
            <a:r>
              <a:rPr lang="it-IT" sz="1400" dirty="0"/>
              <a:t>Questo progetto rappresenta un </a:t>
            </a:r>
            <a:r>
              <a:rPr lang="it-IT" sz="1400" b="1" dirty="0"/>
              <a:t>primo passo esplorativo</a:t>
            </a:r>
            <a:r>
              <a:rPr lang="it-IT" sz="1400" dirty="0"/>
              <a:t> verso uno strumento di </a:t>
            </a:r>
            <a:r>
              <a:rPr lang="it-IT" sz="1400" b="1" dirty="0"/>
              <a:t>video-intelligenza automatica</a:t>
            </a:r>
            <a:r>
              <a:rPr lang="it-IT" sz="1400" dirty="0"/>
              <a:t>.</a:t>
            </a:r>
            <a:br>
              <a:rPr lang="it-IT" sz="1400" dirty="0"/>
            </a:br>
            <a:r>
              <a:rPr lang="it-IT" sz="1400" dirty="0"/>
              <a:t>Vista la complessità del problema, </a:t>
            </a:r>
            <a:r>
              <a:rPr lang="it-IT" sz="1400" b="1" dirty="0"/>
              <a:t>l’obiettivo non è fornire una soluzione definitiva</a:t>
            </a:r>
            <a:r>
              <a:rPr lang="it-IT" sz="1400" dirty="0"/>
              <a:t>, ma </a:t>
            </a:r>
            <a:r>
              <a:rPr lang="it-IT" sz="1400" b="1" dirty="0"/>
              <a:t>dimostrare la fattibilità</a:t>
            </a:r>
            <a:r>
              <a:rPr lang="it-IT" sz="1400" dirty="0"/>
              <a:t> e </a:t>
            </a:r>
            <a:r>
              <a:rPr lang="it-IT" sz="1400" b="1" dirty="0"/>
              <a:t>aprire la strada</a:t>
            </a:r>
            <a:r>
              <a:rPr lang="it-IT" sz="1400" dirty="0"/>
              <a:t> a un approccio automatico per l’analisi video, confrontando due approcci diversi ,con possibili applicazioni future nel </a:t>
            </a:r>
            <a:r>
              <a:rPr lang="it-IT" sz="1400" b="1" dirty="0"/>
              <a:t>marketing</a:t>
            </a:r>
            <a:r>
              <a:rPr lang="it-IT" sz="1400" dirty="0"/>
              <a:t> e nel </a:t>
            </a:r>
            <a:r>
              <a:rPr lang="it-IT" sz="1400" b="1" dirty="0"/>
              <a:t>controllo qualità</a:t>
            </a:r>
            <a:r>
              <a:rPr lang="it-IT" sz="1400" dirty="0"/>
              <a:t>, anche oltre il caso Benelli.</a:t>
            </a:r>
            <a:endParaRPr lang="en-US" sz="1400" dirty="0"/>
          </a:p>
        </p:txBody>
      </p:sp>
      <p:pic>
        <p:nvPicPr>
          <p:cNvPr id="2" name="Immagine 1" descr="Immagine che contiene logo, Elementi grafici, simbolo, rosso&#10;&#10;Il contenuto generato dall'IA potrebbe non essere corretto.">
            <a:extLst>
              <a:ext uri="{FF2B5EF4-FFF2-40B4-BE49-F238E27FC236}">
                <a16:creationId xmlns:a16="http://schemas.microsoft.com/office/drawing/2014/main" id="{DE0964C8-FA99-2E04-17F2-725C6D0EA304}"/>
              </a:ext>
            </a:extLst>
          </p:cNvPr>
          <p:cNvPicPr>
            <a:picLocks noChangeAspect="1"/>
          </p:cNvPicPr>
          <p:nvPr/>
        </p:nvPicPr>
        <p:blipFill>
          <a:blip r:embed="rId3"/>
          <a:stretch>
            <a:fillRect/>
          </a:stretch>
        </p:blipFill>
        <p:spPr>
          <a:xfrm>
            <a:off x="1573223" y="3502417"/>
            <a:ext cx="958369" cy="934022"/>
          </a:xfrm>
          <a:prstGeom prst="rect">
            <a:avLst/>
          </a:prstGeom>
        </p:spPr>
      </p:pic>
      <p:pic>
        <p:nvPicPr>
          <p:cNvPr id="4" name="Immagine 3" descr="Immagine che contiene nero, oscurità&#10;&#10;Il contenuto generato dall'IA potrebbe non essere corretto.">
            <a:extLst>
              <a:ext uri="{FF2B5EF4-FFF2-40B4-BE49-F238E27FC236}">
                <a16:creationId xmlns:a16="http://schemas.microsoft.com/office/drawing/2014/main" id="{E25BBC12-A391-324D-AA5E-807DDB9957F3}"/>
              </a:ext>
            </a:extLst>
          </p:cNvPr>
          <p:cNvPicPr>
            <a:picLocks noChangeAspect="1"/>
          </p:cNvPicPr>
          <p:nvPr/>
        </p:nvPicPr>
        <p:blipFill>
          <a:blip r:embed="rId4"/>
          <a:stretch>
            <a:fillRect/>
          </a:stretch>
        </p:blipFill>
        <p:spPr>
          <a:xfrm>
            <a:off x="2757644" y="3572093"/>
            <a:ext cx="794872" cy="794872"/>
          </a:xfrm>
          <a:prstGeom prst="rect">
            <a:avLst/>
          </a:prstGeom>
        </p:spPr>
      </p:pic>
      <p:pic>
        <p:nvPicPr>
          <p:cNvPr id="5" name="Immagine 4" descr="Immagine che contiene nero, oscurità&#10;&#10;Il contenuto generato dall'IA potrebbe non essere corretto.">
            <a:extLst>
              <a:ext uri="{FF2B5EF4-FFF2-40B4-BE49-F238E27FC236}">
                <a16:creationId xmlns:a16="http://schemas.microsoft.com/office/drawing/2014/main" id="{BB2C5BC3-3E42-0D71-E0C3-EE9C3513DFA3}"/>
              </a:ext>
            </a:extLst>
          </p:cNvPr>
          <p:cNvPicPr>
            <a:picLocks noChangeAspect="1"/>
          </p:cNvPicPr>
          <p:nvPr/>
        </p:nvPicPr>
        <p:blipFill>
          <a:blip r:embed="rId4"/>
          <a:stretch>
            <a:fillRect/>
          </a:stretch>
        </p:blipFill>
        <p:spPr>
          <a:xfrm>
            <a:off x="5183111" y="3572093"/>
            <a:ext cx="794872" cy="794872"/>
          </a:xfrm>
          <a:prstGeom prst="rect">
            <a:avLst/>
          </a:prstGeom>
        </p:spPr>
      </p:pic>
      <p:pic>
        <p:nvPicPr>
          <p:cNvPr id="2050" name="Picture 2" descr="Cervello: individuata un'area essenziale per ragionamento e problem solving  - Focus.it">
            <a:extLst>
              <a:ext uri="{FF2B5EF4-FFF2-40B4-BE49-F238E27FC236}">
                <a16:creationId xmlns:a16="http://schemas.microsoft.com/office/drawing/2014/main" id="{CE540010-472D-C5D1-F1AB-9C8F83503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138" y="3492260"/>
            <a:ext cx="1260239" cy="9441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isi dei dati, elenco degli appunti controllare l'icona piatta di  marketing 1861027 Arte vettoriale a Vecteezy">
            <a:extLst>
              <a:ext uri="{FF2B5EF4-FFF2-40B4-BE49-F238E27FC236}">
                <a16:creationId xmlns:a16="http://schemas.microsoft.com/office/drawing/2014/main" id="{CB7D0554-EA2D-83ED-4C43-39DD5E722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9343" y="3502417"/>
            <a:ext cx="958369" cy="93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030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a:extLst>
            <a:ext uri="{FF2B5EF4-FFF2-40B4-BE49-F238E27FC236}">
              <a16:creationId xmlns:a16="http://schemas.microsoft.com/office/drawing/2014/main" id="{24DFE789-8F9C-2E77-1364-AA2A9DDA2325}"/>
            </a:ext>
          </a:extLst>
        </p:cNvPr>
        <p:cNvGrpSpPr/>
        <p:nvPr/>
      </p:nvGrpSpPr>
      <p:grpSpPr>
        <a:xfrm>
          <a:off x="0" y="0"/>
          <a:ext cx="0" cy="0"/>
          <a:chOff x="0" y="0"/>
          <a:chExt cx="0" cy="0"/>
        </a:xfrm>
      </p:grpSpPr>
      <p:sp>
        <p:nvSpPr>
          <p:cNvPr id="826" name="Google Shape;826;p100">
            <a:extLst>
              <a:ext uri="{FF2B5EF4-FFF2-40B4-BE49-F238E27FC236}">
                <a16:creationId xmlns:a16="http://schemas.microsoft.com/office/drawing/2014/main" id="{E1A95001-E5CD-2BD7-6E21-7A8D55A6945F}"/>
              </a:ext>
            </a:extLst>
          </p:cNvPr>
          <p:cNvSpPr txBox="1">
            <a:spLocks noGrp="1"/>
          </p:cNvSpPr>
          <p:nvPr>
            <p:ph type="ctrTitle"/>
          </p:nvPr>
        </p:nvSpPr>
        <p:spPr>
          <a:xfrm>
            <a:off x="4171351" y="2728341"/>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STATO DELL’ARTE</a:t>
            </a:r>
            <a:endParaRPr dirty="0"/>
          </a:p>
        </p:txBody>
      </p:sp>
      <p:sp>
        <p:nvSpPr>
          <p:cNvPr id="827" name="Google Shape;827;p100">
            <a:extLst>
              <a:ext uri="{FF2B5EF4-FFF2-40B4-BE49-F238E27FC236}">
                <a16:creationId xmlns:a16="http://schemas.microsoft.com/office/drawing/2014/main" id="{2CFFD384-7095-7C2B-9989-ED684740E858}"/>
              </a:ext>
            </a:extLst>
          </p:cNvPr>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02</a:t>
            </a:r>
            <a:endParaRPr dirty="0"/>
          </a:p>
        </p:txBody>
      </p:sp>
    </p:spTree>
    <p:extLst>
      <p:ext uri="{BB962C8B-B14F-4D97-AF65-F5344CB8AC3E}">
        <p14:creationId xmlns:p14="http://schemas.microsoft.com/office/powerpoint/2010/main" val="418919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85" name="Google Shape;785;p96"/>
          <p:cNvSpPr txBox="1">
            <a:spLocks noGrp="1"/>
          </p:cNvSpPr>
          <p:nvPr>
            <p:ph type="ctrTitle" idx="8"/>
          </p:nvPr>
        </p:nvSpPr>
        <p:spPr>
          <a:xfrm>
            <a:off x="1122300" y="-83755"/>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PRIMA DELLA COMPUTER VISION…</a:t>
            </a:r>
            <a:endParaRPr dirty="0"/>
          </a:p>
        </p:txBody>
      </p:sp>
      <p:sp>
        <p:nvSpPr>
          <p:cNvPr id="9" name="Titolo 8">
            <a:extLst>
              <a:ext uri="{FF2B5EF4-FFF2-40B4-BE49-F238E27FC236}">
                <a16:creationId xmlns:a16="http://schemas.microsoft.com/office/drawing/2014/main" id="{23CCBD23-CA04-45EA-42AA-1C37B1133A65}"/>
              </a:ext>
            </a:extLst>
          </p:cNvPr>
          <p:cNvSpPr>
            <a:spLocks noGrp="1"/>
          </p:cNvSpPr>
          <p:nvPr>
            <p:ph type="ctrTitle"/>
          </p:nvPr>
        </p:nvSpPr>
        <p:spPr>
          <a:xfrm>
            <a:off x="221591" y="485653"/>
            <a:ext cx="7800109" cy="3282540"/>
          </a:xfrm>
        </p:spPr>
        <p:txBody>
          <a:bodyPr/>
          <a:lstStyle/>
          <a:p>
            <a:pPr algn="l"/>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Tradizionalmente, l’analisi dei video recensioni veniva svolta manualmente da persone che lavorano nei reparti marketing o affini. </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Questo approccio è lento, soggettivo e difficilmente scalabile, soprattutto quando i contenuti da analizzare sono tanti e lunghi. Da qui nasce il bisogno di soluzioni automatiche.</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Negli ultimi anni, diversi modelli open source hanno cercato di automatizzare l’analisi video, come:</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b="1" dirty="0" err="1">
                <a:latin typeface="Roboto Condensed Light" panose="02000000000000000000" pitchFamily="2" charset="0"/>
                <a:ea typeface="Roboto Condensed Light" panose="02000000000000000000" pitchFamily="2" charset="0"/>
                <a:cs typeface="Roboto Condensed Light" panose="02000000000000000000" pitchFamily="2" charset="0"/>
              </a:rPr>
              <a:t>Faster</a:t>
            </a: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 R-CNN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e </a:t>
            </a: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Mask R-CNN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(per il riconoscimento di oggetti e scene visive)</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Mozilla </a:t>
            </a:r>
            <a:r>
              <a:rPr lang="it-IT" sz="1100" b="1" dirty="0" err="1">
                <a:latin typeface="Roboto Condensed Light" panose="02000000000000000000" pitchFamily="2" charset="0"/>
                <a:ea typeface="Roboto Condensed Light" panose="02000000000000000000" pitchFamily="2" charset="0"/>
                <a:cs typeface="Roboto Condensed Light" panose="02000000000000000000" pitchFamily="2" charset="0"/>
              </a:rPr>
              <a:t>DeepSpeech</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e </a:t>
            </a: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wav2vec2.0</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(per trascrizione audio automatica)</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VSUMM</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e </a:t>
            </a:r>
            <a:r>
              <a:rPr lang="it-IT" sz="1100" b="1" dirty="0">
                <a:latin typeface="Roboto Condensed Light" panose="02000000000000000000" pitchFamily="2" charset="0"/>
                <a:ea typeface="Roboto Condensed Light" panose="02000000000000000000" pitchFamily="2" charset="0"/>
                <a:cs typeface="Roboto Condensed Light" panose="02000000000000000000" pitchFamily="2" charset="0"/>
              </a:rPr>
              <a:t>SUM-GAN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(per video </a:t>
            </a:r>
            <a:r>
              <a:rPr lang="it-IT" sz="1100" dirty="0" err="1">
                <a:latin typeface="Roboto Condensed Light" panose="02000000000000000000" pitchFamily="2" charset="0"/>
                <a:ea typeface="Roboto Condensed Light" panose="02000000000000000000" pitchFamily="2" charset="0"/>
                <a:cs typeface="Roboto Condensed Light" panose="02000000000000000000" pitchFamily="2" charset="0"/>
              </a:rPr>
              <a:t>summarization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Per la nostra specifica task, i modelli di video </a:t>
            </a:r>
            <a:r>
              <a:rPr lang="it-IT" sz="1100" dirty="0" err="1">
                <a:latin typeface="Roboto Condensed Light" panose="02000000000000000000" pitchFamily="2" charset="0"/>
                <a:ea typeface="Roboto Condensed Light" panose="02000000000000000000" pitchFamily="2" charset="0"/>
                <a:cs typeface="Roboto Condensed Light" panose="02000000000000000000" pitchFamily="2" charset="0"/>
              </a:rPr>
              <a:t>summarization</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sembrano inizialmente i più adatti, Tuttavia, presentano criticità importanti:</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-richiedono un setup lungo e configurazione manuale di numerosi </a:t>
            </a:r>
            <a:r>
              <a:rPr lang="it-IT" sz="1100" dirty="0" err="1">
                <a:latin typeface="Roboto Condensed Light" panose="02000000000000000000" pitchFamily="2" charset="0"/>
                <a:ea typeface="Roboto Condensed Light" panose="02000000000000000000" pitchFamily="2" charset="0"/>
                <a:cs typeface="Roboto Condensed Light" panose="02000000000000000000" pitchFamily="2" charset="0"/>
              </a:rPr>
              <a:t>iperparametri</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(VSUMM e SUM-GAN).</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-performano bene solo su dataset di benchmark, ma mostrano scarsa adattabilità a domini con lessico e semantica non convenzionali come le recensioni tecniche (SUM-GAN).</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basano la selezione delle clip su variazioni nei </a:t>
            </a:r>
            <a:r>
              <a:rPr lang="it-IT" sz="1100" dirty="0" err="1">
                <a:latin typeface="Roboto Condensed Light" panose="02000000000000000000" pitchFamily="2" charset="0"/>
                <a:ea typeface="Roboto Condensed Light" panose="02000000000000000000" pitchFamily="2" charset="0"/>
                <a:cs typeface="Roboto Condensed Light" panose="02000000000000000000" pitchFamily="2" charset="0"/>
              </a:rPr>
              <a:t>keyframe</a:t>
            </a: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 solo con contesto visivo, risultando inadatti a video in cui le informazioni rilevanti sono prevalentemente audio o azioni visivamente poco evidenti (VSUMM).</a:t>
            </a:r>
            <a:br>
              <a:rPr lang="it-IT" sz="1100" dirty="0"/>
            </a:b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Per questo riteniamo che possa essere interessante </a:t>
            </a:r>
            <a:b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br>
            <a:r>
              <a:rPr lang="it-IT" sz="1100" dirty="0">
                <a:latin typeface="Roboto Condensed Light" panose="02000000000000000000" pitchFamily="2" charset="0"/>
                <a:ea typeface="Roboto Condensed Light" panose="02000000000000000000" pitchFamily="2" charset="0"/>
                <a:cs typeface="Roboto Condensed Light" panose="02000000000000000000" pitchFamily="2" charset="0"/>
              </a:rPr>
              <a:t>muoversi in questa direzione vista la potenziale richiesta di strumenti simili.</a:t>
            </a:r>
          </a:p>
        </p:txBody>
      </p:sp>
      <p:pic>
        <p:nvPicPr>
          <p:cNvPr id="27" name="Immagine 26" descr="Immagine che contiene persona, interno, scrivania, Uffici&#10;&#10;Il contenuto generato dall'IA potrebbe non essere corretto.">
            <a:extLst>
              <a:ext uri="{FF2B5EF4-FFF2-40B4-BE49-F238E27FC236}">
                <a16:creationId xmlns:a16="http://schemas.microsoft.com/office/drawing/2014/main" id="{12A9F85B-0B07-25F0-8800-95E48CFDE6CC}"/>
              </a:ext>
            </a:extLst>
          </p:cNvPr>
          <p:cNvPicPr>
            <a:picLocks noChangeAspect="1"/>
          </p:cNvPicPr>
          <p:nvPr/>
        </p:nvPicPr>
        <p:blipFill>
          <a:blip r:embed="rId3"/>
          <a:stretch>
            <a:fillRect/>
          </a:stretch>
        </p:blipFill>
        <p:spPr>
          <a:xfrm>
            <a:off x="5621628" y="3110615"/>
            <a:ext cx="2919700" cy="18987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anim calcmode="lin" valueType="num">
                                      <p:cBhvr additive="base">
                                        <p:cTn id="7" dur="1000"/>
                                        <p:tgtEl>
                                          <p:spTgt spid="7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4">
          <a:extLst>
            <a:ext uri="{FF2B5EF4-FFF2-40B4-BE49-F238E27FC236}">
              <a16:creationId xmlns:a16="http://schemas.microsoft.com/office/drawing/2014/main" id="{1129B129-A24B-D6AB-F5C5-B46D0BC9F39A}"/>
            </a:ext>
          </a:extLst>
        </p:cNvPr>
        <p:cNvGrpSpPr/>
        <p:nvPr/>
      </p:nvGrpSpPr>
      <p:grpSpPr>
        <a:xfrm>
          <a:off x="0" y="0"/>
          <a:ext cx="0" cy="0"/>
          <a:chOff x="0" y="0"/>
          <a:chExt cx="0" cy="0"/>
        </a:xfrm>
      </p:grpSpPr>
      <p:sp>
        <p:nvSpPr>
          <p:cNvPr id="826" name="Google Shape;826;p100">
            <a:extLst>
              <a:ext uri="{FF2B5EF4-FFF2-40B4-BE49-F238E27FC236}">
                <a16:creationId xmlns:a16="http://schemas.microsoft.com/office/drawing/2014/main" id="{0657C357-D2DD-AFEE-3E15-512B104CAA06}"/>
              </a:ext>
            </a:extLst>
          </p:cNvPr>
          <p:cNvSpPr txBox="1">
            <a:spLocks noGrp="1"/>
          </p:cNvSpPr>
          <p:nvPr>
            <p:ph type="ctrTitle"/>
          </p:nvPr>
        </p:nvSpPr>
        <p:spPr>
          <a:xfrm>
            <a:off x="4171351" y="2728341"/>
            <a:ext cx="4550648" cy="124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DATASET E METODI</a:t>
            </a:r>
            <a:endParaRPr dirty="0"/>
          </a:p>
        </p:txBody>
      </p:sp>
      <p:sp>
        <p:nvSpPr>
          <p:cNvPr id="827" name="Google Shape;827;p100">
            <a:extLst>
              <a:ext uri="{FF2B5EF4-FFF2-40B4-BE49-F238E27FC236}">
                <a16:creationId xmlns:a16="http://schemas.microsoft.com/office/drawing/2014/main" id="{B673059D-C136-F281-6FDA-F976F98FE363}"/>
              </a:ext>
            </a:extLst>
          </p:cNvPr>
          <p:cNvSpPr txBox="1">
            <a:spLocks noGrp="1"/>
          </p:cNvSpPr>
          <p:nvPr>
            <p:ph type="title" idx="2"/>
          </p:nvPr>
        </p:nvSpPr>
        <p:spPr>
          <a:xfrm>
            <a:off x="4297175" y="131716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03</a:t>
            </a:r>
            <a:endParaRPr dirty="0"/>
          </a:p>
        </p:txBody>
      </p:sp>
    </p:spTree>
    <p:extLst>
      <p:ext uri="{BB962C8B-B14F-4D97-AF65-F5344CB8AC3E}">
        <p14:creationId xmlns:p14="http://schemas.microsoft.com/office/powerpoint/2010/main" val="40279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A1A33584-B6E6-72C5-347E-F68EEFF82559}"/>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C96A9FA3-4643-BC93-FCE0-42B6A8F217A7}"/>
              </a:ext>
            </a:extLst>
          </p:cNvPr>
          <p:cNvSpPr txBox="1">
            <a:spLocks noGrp="1"/>
          </p:cNvSpPr>
          <p:nvPr>
            <p:ph type="ctrTitle"/>
          </p:nvPr>
        </p:nvSpPr>
        <p:spPr>
          <a:xfrm flipH="1">
            <a:off x="383647" y="0"/>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Il Dataset</a:t>
            </a:r>
            <a:endParaRPr dirty="0"/>
          </a:p>
          <a:p>
            <a:pPr marL="0" lvl="0" indent="0" algn="ctr" rtl="0">
              <a:spcBef>
                <a:spcPts val="0"/>
              </a:spcBef>
              <a:spcAft>
                <a:spcPts val="0"/>
              </a:spcAft>
              <a:buNone/>
            </a:pPr>
            <a:endParaRPr dirty="0"/>
          </a:p>
        </p:txBody>
      </p:sp>
      <p:sp>
        <p:nvSpPr>
          <p:cNvPr id="772" name="Google Shape;772;p95">
            <a:extLst>
              <a:ext uri="{FF2B5EF4-FFF2-40B4-BE49-F238E27FC236}">
                <a16:creationId xmlns:a16="http://schemas.microsoft.com/office/drawing/2014/main" id="{7C26A78B-4C8B-A430-D58F-DF6F26DC5399}"/>
              </a:ext>
            </a:extLst>
          </p:cNvPr>
          <p:cNvSpPr txBox="1">
            <a:spLocks noGrp="1"/>
          </p:cNvSpPr>
          <p:nvPr>
            <p:ph type="subTitle" idx="1"/>
          </p:nvPr>
        </p:nvSpPr>
        <p:spPr>
          <a:xfrm>
            <a:off x="1789093" y="776898"/>
            <a:ext cx="5508043" cy="1031119"/>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it-IT" dirty="0"/>
              <a:t>Abbiamo costruito un dataset composto da </a:t>
            </a:r>
            <a:r>
              <a:rPr lang="it-IT" b="1" dirty="0"/>
              <a:t>9 video YouTube</a:t>
            </a:r>
            <a:r>
              <a:rPr lang="it-IT" dirty="0"/>
              <a:t> selezionati da un pool di </a:t>
            </a:r>
            <a:r>
              <a:rPr lang="it-IT" b="1" dirty="0"/>
              <a:t>26 canali internazionali</a:t>
            </a:r>
            <a:r>
              <a:rPr lang="it-IT" dirty="0"/>
              <a:t> indicati da Benelli come rilevanti nel settore delle armi da fuoco.</a:t>
            </a:r>
            <a:endParaRPr lang="en" dirty="0"/>
          </a:p>
        </p:txBody>
      </p:sp>
      <p:pic>
        <p:nvPicPr>
          <p:cNvPr id="5" name="Immagine 4" descr="Immagine che contiene schermata, aria aperta, arma, erba&#10;&#10;Il contenuto generato dall'IA potrebbe non essere corretto.">
            <a:extLst>
              <a:ext uri="{FF2B5EF4-FFF2-40B4-BE49-F238E27FC236}">
                <a16:creationId xmlns:a16="http://schemas.microsoft.com/office/drawing/2014/main" id="{82A06C51-6421-2F9E-14C8-2A41FC73FFB0}"/>
              </a:ext>
            </a:extLst>
          </p:cNvPr>
          <p:cNvPicPr>
            <a:picLocks noChangeAspect="1"/>
          </p:cNvPicPr>
          <p:nvPr/>
        </p:nvPicPr>
        <p:blipFill>
          <a:blip r:embed="rId3"/>
          <a:stretch>
            <a:fillRect/>
          </a:stretch>
        </p:blipFill>
        <p:spPr>
          <a:xfrm>
            <a:off x="7371779" y="776898"/>
            <a:ext cx="1470304" cy="1074453"/>
          </a:xfrm>
          <a:prstGeom prst="rect">
            <a:avLst/>
          </a:prstGeom>
        </p:spPr>
      </p:pic>
      <p:pic>
        <p:nvPicPr>
          <p:cNvPr id="7" name="Immagine 6" descr="Immagine che contiene testo, Viso umano, uomo, persona&#10;&#10;Il contenuto generato dall'IA potrebbe non essere corretto.">
            <a:extLst>
              <a:ext uri="{FF2B5EF4-FFF2-40B4-BE49-F238E27FC236}">
                <a16:creationId xmlns:a16="http://schemas.microsoft.com/office/drawing/2014/main" id="{87A8F8FE-81E2-F664-B4DA-4E718E6AC29A}"/>
              </a:ext>
            </a:extLst>
          </p:cNvPr>
          <p:cNvPicPr>
            <a:picLocks noChangeAspect="1"/>
          </p:cNvPicPr>
          <p:nvPr/>
        </p:nvPicPr>
        <p:blipFill>
          <a:blip r:embed="rId4"/>
          <a:stretch>
            <a:fillRect/>
          </a:stretch>
        </p:blipFill>
        <p:spPr>
          <a:xfrm>
            <a:off x="3697883" y="3578043"/>
            <a:ext cx="1748234" cy="1282490"/>
          </a:xfrm>
          <a:prstGeom prst="rect">
            <a:avLst/>
          </a:prstGeom>
        </p:spPr>
      </p:pic>
      <p:pic>
        <p:nvPicPr>
          <p:cNvPr id="12" name="Immagine 11" descr="Immagine che contiene persona, arma, schermata, aria aperta&#10;&#10;Il contenuto generato dall'IA potrebbe non essere corretto.">
            <a:extLst>
              <a:ext uri="{FF2B5EF4-FFF2-40B4-BE49-F238E27FC236}">
                <a16:creationId xmlns:a16="http://schemas.microsoft.com/office/drawing/2014/main" id="{D45B2249-2A16-727B-043C-593F0A477A97}"/>
              </a:ext>
            </a:extLst>
          </p:cNvPr>
          <p:cNvPicPr>
            <a:picLocks noChangeAspect="1"/>
          </p:cNvPicPr>
          <p:nvPr/>
        </p:nvPicPr>
        <p:blipFill>
          <a:blip r:embed="rId5"/>
          <a:stretch>
            <a:fillRect/>
          </a:stretch>
        </p:blipFill>
        <p:spPr>
          <a:xfrm>
            <a:off x="7371779" y="2820845"/>
            <a:ext cx="1470304" cy="1030896"/>
          </a:xfrm>
          <a:prstGeom prst="rect">
            <a:avLst/>
          </a:prstGeom>
        </p:spPr>
      </p:pic>
      <p:pic>
        <p:nvPicPr>
          <p:cNvPr id="16" name="Immagine 15" descr="Immagine che contiene testo, schermata, simbolo, Carattere&#10;&#10;Il contenuto generato dall'IA potrebbe non essere corretto.">
            <a:extLst>
              <a:ext uri="{FF2B5EF4-FFF2-40B4-BE49-F238E27FC236}">
                <a16:creationId xmlns:a16="http://schemas.microsoft.com/office/drawing/2014/main" id="{85253B18-66AA-5325-96DC-A4899BE3EB00}"/>
              </a:ext>
            </a:extLst>
          </p:cNvPr>
          <p:cNvPicPr>
            <a:picLocks noChangeAspect="1"/>
          </p:cNvPicPr>
          <p:nvPr/>
        </p:nvPicPr>
        <p:blipFill>
          <a:blip r:embed="rId6"/>
          <a:stretch>
            <a:fillRect/>
          </a:stretch>
        </p:blipFill>
        <p:spPr>
          <a:xfrm>
            <a:off x="7374431" y="1840606"/>
            <a:ext cx="1470304" cy="972575"/>
          </a:xfrm>
          <a:prstGeom prst="rect">
            <a:avLst/>
          </a:prstGeom>
        </p:spPr>
      </p:pic>
      <p:pic>
        <p:nvPicPr>
          <p:cNvPr id="18" name="Immagine 17" descr="Immagine che contiene testo, cerchio, logo, Rettangolo&#10;&#10;Il contenuto generato dall'IA potrebbe non essere corretto.">
            <a:extLst>
              <a:ext uri="{FF2B5EF4-FFF2-40B4-BE49-F238E27FC236}">
                <a16:creationId xmlns:a16="http://schemas.microsoft.com/office/drawing/2014/main" id="{26164FBD-F864-F800-3AD1-09AB1CE47EEA}"/>
              </a:ext>
            </a:extLst>
          </p:cNvPr>
          <p:cNvPicPr>
            <a:picLocks noChangeAspect="1"/>
          </p:cNvPicPr>
          <p:nvPr/>
        </p:nvPicPr>
        <p:blipFill>
          <a:blip r:embed="rId7"/>
          <a:stretch>
            <a:fillRect/>
          </a:stretch>
        </p:blipFill>
        <p:spPr>
          <a:xfrm>
            <a:off x="7371779" y="3851741"/>
            <a:ext cx="1470307" cy="1008792"/>
          </a:xfrm>
          <a:prstGeom prst="rect">
            <a:avLst/>
          </a:prstGeom>
        </p:spPr>
      </p:pic>
      <p:pic>
        <p:nvPicPr>
          <p:cNvPr id="21" name="Immagine 20">
            <a:extLst>
              <a:ext uri="{FF2B5EF4-FFF2-40B4-BE49-F238E27FC236}">
                <a16:creationId xmlns:a16="http://schemas.microsoft.com/office/drawing/2014/main" id="{8608CE1D-2F91-F641-CA3C-18AD7420DC3A}"/>
              </a:ext>
            </a:extLst>
          </p:cNvPr>
          <p:cNvPicPr>
            <a:picLocks noChangeAspect="1"/>
          </p:cNvPicPr>
          <p:nvPr/>
        </p:nvPicPr>
        <p:blipFill>
          <a:blip r:embed="rId8"/>
          <a:stretch>
            <a:fillRect/>
          </a:stretch>
        </p:blipFill>
        <p:spPr>
          <a:xfrm>
            <a:off x="322475" y="3826008"/>
            <a:ext cx="1394626" cy="1044602"/>
          </a:xfrm>
          <a:prstGeom prst="rect">
            <a:avLst/>
          </a:prstGeom>
        </p:spPr>
      </p:pic>
      <p:pic>
        <p:nvPicPr>
          <p:cNvPr id="23" name="Immagine 22" descr="Immagine che contiene testo, cielo, schermata, nuvola&#10;&#10;Il contenuto generato dall'IA potrebbe non essere corretto.">
            <a:extLst>
              <a:ext uri="{FF2B5EF4-FFF2-40B4-BE49-F238E27FC236}">
                <a16:creationId xmlns:a16="http://schemas.microsoft.com/office/drawing/2014/main" id="{52D4480C-A3B0-AB48-27F5-E612D9BA9244}"/>
              </a:ext>
            </a:extLst>
          </p:cNvPr>
          <p:cNvPicPr>
            <a:picLocks noChangeAspect="1"/>
          </p:cNvPicPr>
          <p:nvPr/>
        </p:nvPicPr>
        <p:blipFill>
          <a:blip r:embed="rId9"/>
          <a:stretch>
            <a:fillRect/>
          </a:stretch>
        </p:blipFill>
        <p:spPr>
          <a:xfrm>
            <a:off x="322475" y="2820845"/>
            <a:ext cx="1394626" cy="1012827"/>
          </a:xfrm>
          <a:prstGeom prst="rect">
            <a:avLst/>
          </a:prstGeom>
        </p:spPr>
      </p:pic>
      <p:pic>
        <p:nvPicPr>
          <p:cNvPr id="25" name="Immagine 24" descr="Immagine che contiene schermata, arma, fucile, arma da fuoco&#10;&#10;Il contenuto generato dall'IA potrebbe non essere corretto.">
            <a:extLst>
              <a:ext uri="{FF2B5EF4-FFF2-40B4-BE49-F238E27FC236}">
                <a16:creationId xmlns:a16="http://schemas.microsoft.com/office/drawing/2014/main" id="{67675469-CA6F-9681-14FE-ADE50356FB63}"/>
              </a:ext>
            </a:extLst>
          </p:cNvPr>
          <p:cNvPicPr>
            <a:picLocks noChangeAspect="1"/>
          </p:cNvPicPr>
          <p:nvPr/>
        </p:nvPicPr>
        <p:blipFill>
          <a:blip r:embed="rId10"/>
          <a:stretch>
            <a:fillRect/>
          </a:stretch>
        </p:blipFill>
        <p:spPr>
          <a:xfrm>
            <a:off x="322475" y="1800354"/>
            <a:ext cx="1394626" cy="1012827"/>
          </a:xfrm>
          <a:prstGeom prst="rect">
            <a:avLst/>
          </a:prstGeom>
        </p:spPr>
      </p:pic>
      <p:pic>
        <p:nvPicPr>
          <p:cNvPr id="27" name="Immagine 26" descr="Immagine che contiene testo, schermata, arma, arma da fuoco&#10;&#10;Il contenuto generato dall'IA potrebbe non essere corretto.">
            <a:extLst>
              <a:ext uri="{FF2B5EF4-FFF2-40B4-BE49-F238E27FC236}">
                <a16:creationId xmlns:a16="http://schemas.microsoft.com/office/drawing/2014/main" id="{00BDA8F2-4CD8-E395-4C23-6A2472125B43}"/>
              </a:ext>
            </a:extLst>
          </p:cNvPr>
          <p:cNvPicPr>
            <a:picLocks noChangeAspect="1"/>
          </p:cNvPicPr>
          <p:nvPr/>
        </p:nvPicPr>
        <p:blipFill>
          <a:blip r:embed="rId11"/>
          <a:stretch>
            <a:fillRect/>
          </a:stretch>
        </p:blipFill>
        <p:spPr>
          <a:xfrm>
            <a:off x="322475" y="795190"/>
            <a:ext cx="1394626" cy="1012827"/>
          </a:xfrm>
          <a:prstGeom prst="rect">
            <a:avLst/>
          </a:prstGeom>
        </p:spPr>
      </p:pic>
      <p:sp>
        <p:nvSpPr>
          <p:cNvPr id="28" name="Google Shape;772;p95">
            <a:extLst>
              <a:ext uri="{FF2B5EF4-FFF2-40B4-BE49-F238E27FC236}">
                <a16:creationId xmlns:a16="http://schemas.microsoft.com/office/drawing/2014/main" id="{B3E227B0-F093-57CA-3753-24F2A33DB229}"/>
              </a:ext>
            </a:extLst>
          </p:cNvPr>
          <p:cNvSpPr txBox="1">
            <a:spLocks/>
          </p:cNvSpPr>
          <p:nvPr/>
        </p:nvSpPr>
        <p:spPr>
          <a:xfrm>
            <a:off x="2634221" y="1475686"/>
            <a:ext cx="3683452" cy="23760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l"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l"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l"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Roboto Condensed Light"/>
                <a:ea typeface="Roboto Condensed Light"/>
                <a:cs typeface="Roboto Condensed Light"/>
                <a:sym typeface="Roboto Condensed Light"/>
              </a:defRPr>
            </a:lvl9pPr>
          </a:lstStyle>
          <a:p>
            <a:pPr marL="114300" indent="0">
              <a:buNone/>
            </a:pPr>
            <a:r>
              <a:rPr lang="it-IT" dirty="0"/>
              <a:t>                         🔍 </a:t>
            </a:r>
            <a:r>
              <a:rPr lang="it-IT" b="1" dirty="0"/>
              <a:t>Criteri di selezione</a:t>
            </a:r>
            <a:r>
              <a:rPr lang="it-IT" dirty="0"/>
              <a:t>:</a:t>
            </a:r>
          </a:p>
          <a:p>
            <a:r>
              <a:rPr lang="it-IT" dirty="0"/>
              <a:t>Focus su </a:t>
            </a:r>
            <a:r>
              <a:rPr lang="it-IT" b="1" dirty="0"/>
              <a:t>fucili Benelli</a:t>
            </a:r>
            <a:endParaRPr lang="it-IT" dirty="0"/>
          </a:p>
          <a:p>
            <a:r>
              <a:rPr lang="it-IT" b="1" dirty="0"/>
              <a:t>Presentazione tecnica</a:t>
            </a:r>
            <a:r>
              <a:rPr lang="it-IT" dirty="0"/>
              <a:t> da parte di esperti</a:t>
            </a:r>
          </a:p>
          <a:p>
            <a:r>
              <a:rPr lang="it-IT" dirty="0"/>
              <a:t>Presenza, in diversi casi, di </a:t>
            </a:r>
            <a:r>
              <a:rPr lang="it-IT" b="1" dirty="0"/>
              <a:t>test pratici sul campo</a:t>
            </a:r>
            <a:endParaRPr lang="it-IT" dirty="0"/>
          </a:p>
          <a:p>
            <a:r>
              <a:rPr lang="it-IT" b="1" dirty="0"/>
              <a:t>Conclusioni dettagliate</a:t>
            </a:r>
            <a:r>
              <a:rPr lang="it-IT" dirty="0"/>
              <a:t> e osservazioni tecniche</a:t>
            </a:r>
          </a:p>
          <a:p>
            <a:endParaRPr lang="it-IT" dirty="0"/>
          </a:p>
          <a:p>
            <a:pPr marL="114300" indent="0">
              <a:buNone/>
            </a:pPr>
            <a:r>
              <a:rPr lang="it-IT" dirty="0"/>
              <a:t>                      📊 </a:t>
            </a:r>
            <a:r>
              <a:rPr lang="it-IT" b="1" dirty="0"/>
              <a:t>Caratteristiche dei video</a:t>
            </a:r>
            <a:r>
              <a:rPr lang="it-IT" dirty="0"/>
              <a:t>:</a:t>
            </a:r>
          </a:p>
          <a:p>
            <a:r>
              <a:rPr lang="it-IT" b="1" dirty="0"/>
              <a:t>Durata minima</a:t>
            </a:r>
            <a:r>
              <a:rPr lang="it-IT" dirty="0"/>
              <a:t>: 7 minuti</a:t>
            </a:r>
          </a:p>
          <a:p>
            <a:r>
              <a:rPr lang="it-IT" b="1" dirty="0"/>
              <a:t>Durata massima</a:t>
            </a:r>
            <a:r>
              <a:rPr lang="it-IT" dirty="0"/>
              <a:t>: 26 minuti e 30 secondi</a:t>
            </a:r>
          </a:p>
          <a:p>
            <a:r>
              <a:rPr lang="it-IT" b="1" dirty="0"/>
              <a:t>Durata media</a:t>
            </a:r>
            <a:r>
              <a:rPr lang="it-IT" dirty="0"/>
              <a:t>: 14 minuti e 33 secondi</a:t>
            </a:r>
          </a:p>
          <a:p>
            <a:pPr marL="0" indent="0">
              <a:buClr>
                <a:schemeClr val="dk1"/>
              </a:buClr>
              <a:buSzPts val="1100"/>
              <a:buFont typeface="Livvic"/>
              <a:buNone/>
            </a:pPr>
            <a:endParaRPr lang="en" dirty="0"/>
          </a:p>
        </p:txBody>
      </p:sp>
    </p:spTree>
    <p:extLst>
      <p:ext uri="{BB962C8B-B14F-4D97-AF65-F5344CB8AC3E}">
        <p14:creationId xmlns:p14="http://schemas.microsoft.com/office/powerpoint/2010/main" val="3509154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BA88C9A2-D5BF-7696-8192-2797C1B7C189}"/>
            </a:ext>
          </a:extLst>
        </p:cNvPr>
        <p:cNvGrpSpPr/>
        <p:nvPr/>
      </p:nvGrpSpPr>
      <p:grpSpPr>
        <a:xfrm>
          <a:off x="0" y="0"/>
          <a:ext cx="0" cy="0"/>
          <a:chOff x="0" y="0"/>
          <a:chExt cx="0" cy="0"/>
        </a:xfrm>
      </p:grpSpPr>
      <p:sp>
        <p:nvSpPr>
          <p:cNvPr id="771" name="Google Shape;771;p95">
            <a:extLst>
              <a:ext uri="{FF2B5EF4-FFF2-40B4-BE49-F238E27FC236}">
                <a16:creationId xmlns:a16="http://schemas.microsoft.com/office/drawing/2014/main" id="{9D5C890F-A35D-7D48-9217-9BA4BA7D170F}"/>
              </a:ext>
            </a:extLst>
          </p:cNvPr>
          <p:cNvSpPr txBox="1">
            <a:spLocks noGrp="1"/>
          </p:cNvSpPr>
          <p:nvPr>
            <p:ph type="ctrTitle"/>
          </p:nvPr>
        </p:nvSpPr>
        <p:spPr>
          <a:xfrm flipH="1">
            <a:off x="3528674" y="-75581"/>
            <a:ext cx="1901103" cy="670500"/>
          </a:xfrm>
          <a:prstGeom prst="rect">
            <a:avLst/>
          </a:prstGeom>
        </p:spPr>
        <p:txBody>
          <a:bodyPr spcFirstLastPara="1" wrap="square" lIns="91425" tIns="91425" rIns="91425" bIns="91425" anchor="t" anchorCtr="0">
            <a:noAutofit/>
          </a:bodyPr>
          <a:lstStyle/>
          <a:p>
            <a:r>
              <a:rPr lang="it-IT" b="1" dirty="0"/>
              <a:t>Obiettivo</a:t>
            </a:r>
            <a:br>
              <a:rPr lang="it-IT" b="1" dirty="0"/>
            </a:br>
            <a:endParaRPr dirty="0"/>
          </a:p>
        </p:txBody>
      </p:sp>
      <p:sp>
        <p:nvSpPr>
          <p:cNvPr id="772" name="Google Shape;772;p95">
            <a:extLst>
              <a:ext uri="{FF2B5EF4-FFF2-40B4-BE49-F238E27FC236}">
                <a16:creationId xmlns:a16="http://schemas.microsoft.com/office/drawing/2014/main" id="{F0402AE4-C8FD-456F-B4EB-ADB6D2268C2C}"/>
              </a:ext>
            </a:extLst>
          </p:cNvPr>
          <p:cNvSpPr txBox="1">
            <a:spLocks noGrp="1"/>
          </p:cNvSpPr>
          <p:nvPr>
            <p:ph type="subTitle" idx="1"/>
          </p:nvPr>
        </p:nvSpPr>
        <p:spPr>
          <a:xfrm>
            <a:off x="382487" y="985092"/>
            <a:ext cx="8193476" cy="1629953"/>
          </a:xfrm>
          <a:prstGeom prst="rect">
            <a:avLst/>
          </a:prstGeom>
        </p:spPr>
        <p:txBody>
          <a:bodyPr spcFirstLastPara="1" wrap="square" lIns="91425" tIns="91425" rIns="91425" bIns="91425" anchor="ctr" anchorCtr="0">
            <a:noAutofit/>
          </a:bodyPr>
          <a:lstStyle/>
          <a:p>
            <a:r>
              <a:rPr lang="it-IT" dirty="0"/>
              <a:t>Vogliamo riuscire a rispondere, per ogni video, a un </a:t>
            </a:r>
            <a:r>
              <a:rPr lang="it-IT" b="1" dirty="0"/>
              <a:t>set predefinito di 10 domande</a:t>
            </a:r>
            <a:r>
              <a:rPr lang="it-IT" dirty="0"/>
              <a:t> che raccolgono informazioni importanti e specifiche sul contenuto della recensione.</a:t>
            </a:r>
          </a:p>
          <a:p>
            <a:endParaRPr lang="it-IT" dirty="0"/>
          </a:p>
          <a:p>
            <a:r>
              <a:rPr lang="it-IT" dirty="0"/>
              <a:t>L’obiettivo finale è fornire risposte </a:t>
            </a:r>
            <a:r>
              <a:rPr lang="it-IT" b="1" dirty="0"/>
              <a:t>precise</a:t>
            </a:r>
            <a:r>
              <a:rPr lang="it-IT" dirty="0"/>
              <a:t> e </a:t>
            </a:r>
            <a:r>
              <a:rPr lang="it-IT" b="1" dirty="0"/>
              <a:t>coerenti</a:t>
            </a:r>
            <a:r>
              <a:rPr lang="it-IT" dirty="0"/>
              <a:t> che coprano l’intero video, permettendo così di estrarre e organizzare efficacemente i dati più rilevanti. </a:t>
            </a:r>
          </a:p>
          <a:p>
            <a:endParaRPr lang="it-IT" dirty="0"/>
          </a:p>
          <a:p>
            <a:r>
              <a:rPr lang="it-IT" dirty="0"/>
              <a:t>Per validare l’accuratezza della pipeline automatica, abbiamo già compilato manualmente le risposte a tutte le domande per ciascun video, creando un riferimento solido con cui confrontare i risultati automatici.</a:t>
            </a:r>
          </a:p>
          <a:p>
            <a:endParaRPr lang="it-IT" dirty="0"/>
          </a:p>
          <a:p>
            <a:r>
              <a:rPr lang="it-IT" dirty="0"/>
              <a:t>Nelle slide successive mostreremo come i due approcci che abbiamo sperimentato si propongono di affrontare questa sfida e di ottenere risultati utili per Benelli.</a:t>
            </a:r>
          </a:p>
          <a:p>
            <a:endParaRPr lang="it-IT" sz="1400" dirty="0"/>
          </a:p>
        </p:txBody>
      </p:sp>
      <p:pic>
        <p:nvPicPr>
          <p:cNvPr id="3" name="Immagine 2">
            <a:extLst>
              <a:ext uri="{FF2B5EF4-FFF2-40B4-BE49-F238E27FC236}">
                <a16:creationId xmlns:a16="http://schemas.microsoft.com/office/drawing/2014/main" id="{E4F45EBD-3B36-FDA3-CD89-6FC537BC8030}"/>
              </a:ext>
            </a:extLst>
          </p:cNvPr>
          <p:cNvPicPr>
            <a:picLocks noChangeAspect="1"/>
          </p:cNvPicPr>
          <p:nvPr/>
        </p:nvPicPr>
        <p:blipFill>
          <a:blip r:embed="rId3"/>
          <a:stretch>
            <a:fillRect/>
          </a:stretch>
        </p:blipFill>
        <p:spPr>
          <a:xfrm>
            <a:off x="1958897" y="2834114"/>
            <a:ext cx="5226206" cy="2199113"/>
          </a:xfrm>
          <a:prstGeom prst="rect">
            <a:avLst/>
          </a:prstGeom>
        </p:spPr>
      </p:pic>
    </p:spTree>
    <p:extLst>
      <p:ext uri="{BB962C8B-B14F-4D97-AF65-F5344CB8AC3E}">
        <p14:creationId xmlns:p14="http://schemas.microsoft.com/office/powerpoint/2010/main" val="2576818221"/>
      </p:ext>
    </p:extLst>
  </p:cSld>
  <p:clrMapOvr>
    <a:masterClrMapping/>
  </p:clrMapOvr>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42FDF4076612B47A36CE8FD70EED36C" ma:contentTypeVersion="10" ma:contentTypeDescription="Creare un nuovo documento." ma:contentTypeScope="" ma:versionID="2723a7770b1a4a290daa8433db528512">
  <xsd:schema xmlns:xsd="http://www.w3.org/2001/XMLSchema" xmlns:xs="http://www.w3.org/2001/XMLSchema" xmlns:p="http://schemas.microsoft.com/office/2006/metadata/properties" xmlns:ns2="adbe54f8-9e9f-4829-9823-ad081a003d49" xmlns:ns3="fa9ed620-1855-4669-bb27-64c0f54fb136" targetNamespace="http://schemas.microsoft.com/office/2006/metadata/properties" ma:root="true" ma:fieldsID="8c075c4001896dbb94f95c12e7810200" ns2:_="" ns3:_="">
    <xsd:import namespace="adbe54f8-9e9f-4829-9823-ad081a003d49"/>
    <xsd:import namespace="fa9ed620-1855-4669-bb27-64c0f54fb13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be54f8-9e9f-4829-9823-ad081a003d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e03ef3db-1873-48f1-8e04-87b5542c2e3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9ed620-1855-4669-bb27-64c0f54fb13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2e9bda9-04ce-4ca5-8d75-f21fd1935982}" ma:internalName="TaxCatchAll" ma:showField="CatchAllData" ma:web="fa9ed620-1855-4669-bb27-64c0f54fb1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a9ed620-1855-4669-bb27-64c0f54fb136" xsi:nil="true"/>
    <lcf76f155ced4ddcb4097134ff3c332f xmlns="adbe54f8-9e9f-4829-9823-ad081a003d4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B1B42D-221C-43F0-90CC-F8193D3F6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be54f8-9e9f-4829-9823-ad081a003d49"/>
    <ds:schemaRef ds:uri="fa9ed620-1855-4669-bb27-64c0f54fb1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E704DC-3367-4BE5-8EFD-4EC5C7AAB5F2}">
  <ds:schemaRefs>
    <ds:schemaRef ds:uri="http://schemas.microsoft.com/office/2006/metadata/properties"/>
    <ds:schemaRef ds:uri="http://schemas.microsoft.com/office/infopath/2007/PartnerControls"/>
    <ds:schemaRef ds:uri="fa9ed620-1855-4669-bb27-64c0f54fb136"/>
    <ds:schemaRef ds:uri="adbe54f8-9e9f-4829-9823-ad081a003d49"/>
  </ds:schemaRefs>
</ds:datastoreItem>
</file>

<file path=customXml/itemProps3.xml><?xml version="1.0" encoding="utf-8"?>
<ds:datastoreItem xmlns:ds="http://schemas.openxmlformats.org/officeDocument/2006/customXml" ds:itemID="{F614253E-BD69-4541-811C-47DE9E3D36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6551</TotalTime>
  <Words>2712</Words>
  <Application>Microsoft Office PowerPoint</Application>
  <PresentationFormat>On-screen Show (16:9)</PresentationFormat>
  <Paragraphs>190</Paragraphs>
  <Slides>28</Slides>
  <Notes>28</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Tech Startup XL by Slidesgo</vt:lpstr>
      <vt:lpstr>Analisi e Summarization Automatica di Video Tecnici: Un Approccio Multimodale Applicato a Recensioni di Armi da Fuoco Benelli</vt:lpstr>
      <vt:lpstr>INTRODUZIONE E DEFINIZIONE DEL PROBLEMA</vt:lpstr>
      <vt:lpstr>Troppi Video e Troppo Tempo </vt:lpstr>
      <vt:lpstr>Capire senza Guardare </vt:lpstr>
      <vt:lpstr>STATO DELL’ARTE</vt:lpstr>
      <vt:lpstr>PRIMA DELLA COMPUTER VISION…</vt:lpstr>
      <vt:lpstr>DATASET E METODI</vt:lpstr>
      <vt:lpstr>Il Dataset </vt:lpstr>
      <vt:lpstr>Obiettivo </vt:lpstr>
      <vt:lpstr>Pipeline generale del Progetto </vt:lpstr>
      <vt:lpstr>Estrazione degli highlights: UniVTG </vt:lpstr>
      <vt:lpstr>Individuazione degli highlights </vt:lpstr>
      <vt:lpstr>Risultati dell’estrazione con  UniVTG </vt:lpstr>
      <vt:lpstr>Approccio Leggero (Blip+Whisper) </vt:lpstr>
      <vt:lpstr>Pipeline Operativa (Blip+Whisper) </vt:lpstr>
      <vt:lpstr>Approccio Leggero: Vantaggi e Limiti </vt:lpstr>
      <vt:lpstr>Approccio Pesante (VideoLlava) </vt:lpstr>
      <vt:lpstr>Pipeline Operativa (VideoLlava) </vt:lpstr>
      <vt:lpstr>Approccio Pesante: Vantaggi e Limiti </vt:lpstr>
      <vt:lpstr>RISULTATI E DISCUSSIONI</vt:lpstr>
      <vt:lpstr>La Scelta di Analizzare le singole Clip </vt:lpstr>
      <vt:lpstr>Accuracy degli Approcci </vt:lpstr>
      <vt:lpstr>Le Differenze tra i Due </vt:lpstr>
      <vt:lpstr>CONCLUSIONI</vt:lpstr>
      <vt:lpstr>Conclusioni </vt:lpstr>
      <vt:lpstr>🛠️ Limiti Individuati </vt:lpstr>
      <vt:lpstr>🛠️ Sviluppi Futuri </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Francesco</dc:creator>
  <cp:lastModifiedBy>CONCETTI FRANCESCO</cp:lastModifiedBy>
  <cp:revision>12</cp:revision>
  <dcterms:modified xsi:type="dcterms:W3CDTF">2025-07-03T19:41:30Z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0x010100E42FDF4076612B47A36CE8FD70EED36C</vt:lpwstr>
  </property>
  <property fmtid="{D5CDD505-2E9C-101B-9397-08002B2CF9AE}" pid="3" name="MediaServiceImageTags">
    <vt:lpwstr/>
  </property>
</Properties>
</file>